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39"/>
  </p:notesMasterIdLst>
  <p:handoutMasterIdLst>
    <p:handoutMasterId r:id="rId40"/>
  </p:handoutMasterIdLst>
  <p:sldIdLst>
    <p:sldId id="256" r:id="rId2"/>
    <p:sldId id="270" r:id="rId3"/>
    <p:sldId id="293" r:id="rId4"/>
    <p:sldId id="295" r:id="rId5"/>
    <p:sldId id="304" r:id="rId6"/>
    <p:sldId id="294" r:id="rId7"/>
    <p:sldId id="296" r:id="rId8"/>
    <p:sldId id="297" r:id="rId9"/>
    <p:sldId id="298" r:id="rId10"/>
    <p:sldId id="299" r:id="rId11"/>
    <p:sldId id="257" r:id="rId12"/>
    <p:sldId id="259" r:id="rId13"/>
    <p:sldId id="285" r:id="rId14"/>
    <p:sldId id="286" r:id="rId15"/>
    <p:sldId id="300" r:id="rId16"/>
    <p:sldId id="302" r:id="rId17"/>
    <p:sldId id="305" r:id="rId18"/>
    <p:sldId id="275" r:id="rId19"/>
    <p:sldId id="276" r:id="rId20"/>
    <p:sldId id="306" r:id="rId21"/>
    <p:sldId id="277" r:id="rId22"/>
    <p:sldId id="278" r:id="rId23"/>
    <p:sldId id="279" r:id="rId24"/>
    <p:sldId id="301" r:id="rId25"/>
    <p:sldId id="303" r:id="rId26"/>
    <p:sldId id="307" r:id="rId27"/>
    <p:sldId id="280" r:id="rId28"/>
    <p:sldId id="281" r:id="rId29"/>
    <p:sldId id="282" r:id="rId30"/>
    <p:sldId id="283" r:id="rId31"/>
    <p:sldId id="289" r:id="rId32"/>
    <p:sldId id="291" r:id="rId33"/>
    <p:sldId id="273" r:id="rId34"/>
    <p:sldId id="262" r:id="rId35"/>
    <p:sldId id="263" r:id="rId36"/>
    <p:sldId id="274" r:id="rId37"/>
    <p:sldId id="265" r:id="rId38"/>
  </p:sldIdLst>
  <p:sldSz cx="9144000" cy="6858000" type="screen4x3"/>
  <p:notesSz cx="7010400" cy="9296400"/>
  <p:custDataLst>
    <p:tags r:id="rId4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A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50"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30A77F17-84E1-41EE-A9A3-8BD6F5B12CD0}" type="datetimeFigureOut">
              <a:rPr lang="en-US" smtClean="0"/>
              <a:t>1/22/2021</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8A46242-66D6-4C1C-9EB5-C0EE898221AD}" type="slidenum">
              <a:rPr lang="en-US" smtClean="0"/>
              <a:t>‹#›</a:t>
            </a:fld>
            <a:endParaRPr lang="en-US"/>
          </a:p>
        </p:txBody>
      </p:sp>
    </p:spTree>
    <p:extLst>
      <p:ext uri="{BB962C8B-B14F-4D97-AF65-F5344CB8AC3E}">
        <p14:creationId xmlns:p14="http://schemas.microsoft.com/office/powerpoint/2010/main" val="6077737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A7DD045-AB4E-4B78-8FA6-8F372B1E908A}" type="datetimeFigureOut">
              <a:rPr lang="en-US" smtClean="0"/>
              <a:pPr/>
              <a:t>1/22/2021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6D94C03-6E07-4C02-AB81-CDAAECD04998}" type="slidenum">
              <a:rPr lang="en-US" smtClean="0"/>
              <a:pPr/>
              <a:t>‹#›</a:t>
            </a:fld>
            <a:endParaRPr lang="en-US"/>
          </a:p>
        </p:txBody>
      </p:sp>
    </p:spTree>
    <p:extLst>
      <p:ext uri="{BB962C8B-B14F-4D97-AF65-F5344CB8AC3E}">
        <p14:creationId xmlns:p14="http://schemas.microsoft.com/office/powerpoint/2010/main" val="287813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6D94C03-6E07-4C02-AB81-CDAAECD04998}" type="slidenum">
              <a:rPr lang="en-US" smtClean="0"/>
              <a:pPr/>
              <a:t>1</a:t>
            </a:fld>
            <a:endParaRPr lang="en-US"/>
          </a:p>
        </p:txBody>
      </p:sp>
    </p:spTree>
    <p:extLst>
      <p:ext uri="{BB962C8B-B14F-4D97-AF65-F5344CB8AC3E}">
        <p14:creationId xmlns:p14="http://schemas.microsoft.com/office/powerpoint/2010/main" val="3091817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6D94C03-6E07-4C02-AB81-CDAAECD04998}" type="slidenum">
              <a:rPr lang="en-US" smtClean="0"/>
              <a:pPr/>
              <a:t>36</a:t>
            </a:fld>
            <a:endParaRPr lang="en-US"/>
          </a:p>
        </p:txBody>
      </p:sp>
    </p:spTree>
    <p:extLst>
      <p:ext uri="{BB962C8B-B14F-4D97-AF65-F5344CB8AC3E}">
        <p14:creationId xmlns:p14="http://schemas.microsoft.com/office/powerpoint/2010/main" val="7041526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6D94C03-6E07-4C02-AB81-CDAAECD04998}" type="slidenum">
              <a:rPr lang="en-US" smtClean="0"/>
              <a:pPr/>
              <a:t>37</a:t>
            </a:fld>
            <a:endParaRPr lang="en-US"/>
          </a:p>
        </p:txBody>
      </p:sp>
    </p:spTree>
    <p:extLst>
      <p:ext uri="{BB962C8B-B14F-4D97-AF65-F5344CB8AC3E}">
        <p14:creationId xmlns:p14="http://schemas.microsoft.com/office/powerpoint/2010/main" val="263150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6D94C03-6E07-4C02-AB81-CDAAECD04998}" type="slidenum">
              <a:rPr lang="en-US" smtClean="0"/>
              <a:pPr/>
              <a:t>2</a:t>
            </a:fld>
            <a:endParaRPr lang="en-US"/>
          </a:p>
        </p:txBody>
      </p:sp>
    </p:spTree>
    <p:extLst>
      <p:ext uri="{BB962C8B-B14F-4D97-AF65-F5344CB8AC3E}">
        <p14:creationId xmlns:p14="http://schemas.microsoft.com/office/powerpoint/2010/main" val="70283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6D94C03-6E07-4C02-AB81-CDAAECD04998}" type="slidenum">
              <a:rPr lang="en-US" smtClean="0"/>
              <a:pPr/>
              <a:t>11</a:t>
            </a:fld>
            <a:endParaRPr lang="en-US"/>
          </a:p>
        </p:txBody>
      </p:sp>
    </p:spTree>
    <p:extLst>
      <p:ext uri="{BB962C8B-B14F-4D97-AF65-F5344CB8AC3E}">
        <p14:creationId xmlns:p14="http://schemas.microsoft.com/office/powerpoint/2010/main" val="1955167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6D94C03-6E07-4C02-AB81-CDAAECD04998}" type="slidenum">
              <a:rPr lang="en-US" smtClean="0"/>
              <a:pPr/>
              <a:t>12</a:t>
            </a:fld>
            <a:endParaRPr lang="en-US"/>
          </a:p>
        </p:txBody>
      </p:sp>
    </p:spTree>
    <p:extLst>
      <p:ext uri="{BB962C8B-B14F-4D97-AF65-F5344CB8AC3E}">
        <p14:creationId xmlns:p14="http://schemas.microsoft.com/office/powerpoint/2010/main" val="2321505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6D94C03-6E07-4C02-AB81-CDAAECD04998}" type="slidenum">
              <a:rPr lang="en-US" smtClean="0"/>
              <a:pPr/>
              <a:t>13</a:t>
            </a:fld>
            <a:endParaRPr lang="en-US"/>
          </a:p>
        </p:txBody>
      </p:sp>
    </p:spTree>
    <p:extLst>
      <p:ext uri="{BB962C8B-B14F-4D97-AF65-F5344CB8AC3E}">
        <p14:creationId xmlns:p14="http://schemas.microsoft.com/office/powerpoint/2010/main" val="4218649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6D94C03-6E07-4C02-AB81-CDAAECD04998}" type="slidenum">
              <a:rPr lang="en-US" smtClean="0"/>
              <a:pPr/>
              <a:t>14</a:t>
            </a:fld>
            <a:endParaRPr lang="en-US"/>
          </a:p>
        </p:txBody>
      </p:sp>
    </p:spTree>
    <p:extLst>
      <p:ext uri="{BB962C8B-B14F-4D97-AF65-F5344CB8AC3E}">
        <p14:creationId xmlns:p14="http://schemas.microsoft.com/office/powerpoint/2010/main" val="4220586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6D94C03-6E07-4C02-AB81-CDAAECD04998}" type="slidenum">
              <a:rPr lang="en-US" smtClean="0"/>
              <a:pPr/>
              <a:t>33</a:t>
            </a:fld>
            <a:endParaRPr lang="en-US"/>
          </a:p>
        </p:txBody>
      </p:sp>
    </p:spTree>
    <p:extLst>
      <p:ext uri="{BB962C8B-B14F-4D97-AF65-F5344CB8AC3E}">
        <p14:creationId xmlns:p14="http://schemas.microsoft.com/office/powerpoint/2010/main" val="577338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6D94C03-6E07-4C02-AB81-CDAAECD04998}" type="slidenum">
              <a:rPr lang="en-US" smtClean="0"/>
              <a:pPr/>
              <a:t>34</a:t>
            </a:fld>
            <a:endParaRPr lang="en-US"/>
          </a:p>
        </p:txBody>
      </p:sp>
    </p:spTree>
    <p:extLst>
      <p:ext uri="{BB962C8B-B14F-4D97-AF65-F5344CB8AC3E}">
        <p14:creationId xmlns:p14="http://schemas.microsoft.com/office/powerpoint/2010/main" val="10119563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6D94C03-6E07-4C02-AB81-CDAAECD04998}" type="slidenum">
              <a:rPr lang="en-US" smtClean="0"/>
              <a:pPr/>
              <a:t>35</a:t>
            </a:fld>
            <a:endParaRPr lang="en-US"/>
          </a:p>
        </p:txBody>
      </p:sp>
    </p:spTree>
    <p:extLst>
      <p:ext uri="{BB962C8B-B14F-4D97-AF65-F5344CB8AC3E}">
        <p14:creationId xmlns:p14="http://schemas.microsoft.com/office/powerpoint/2010/main" val="3584772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102240" y="2386744"/>
            <a:ext cx="6939520" cy="1645920"/>
          </a:xfrm>
          <a:solidFill>
            <a:srgbClr val="FFFFFF"/>
          </a:solidFill>
          <a:ln w="38100">
            <a:solidFill>
              <a:srgbClr val="404040"/>
            </a:solidFill>
          </a:ln>
        </p:spPr>
        <p:txBody>
          <a:bodyPr lIns="274320" rIns="274320" anchor="ctr" anchorCtr="1">
            <a:normAutofit/>
          </a:bodyPr>
          <a:lstStyle>
            <a:lvl1pPr algn="ctr">
              <a:defRPr sz="3500">
                <a:solidFill>
                  <a:srgbClr val="26262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900">
                <a:solidFill>
                  <a:schemeClr val="tx1">
                    <a:lumMod val="75000"/>
                    <a:lumOff val="25000"/>
                  </a:schemeClr>
                </a:solidFill>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7839BA1F-EBC7-40DF-9CFC-A2A4578B8A1F}" type="datetimeFigureOut">
              <a:rPr lang="en-US" smtClean="0"/>
              <a:pPr/>
              <a:t>1/22/2021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4125FF-6992-41CB-9E79-C5550683D762}" type="slidenum">
              <a:rPr lang="en-US" smtClean="0"/>
              <a:pPr/>
              <a:t>‹#›</a:t>
            </a:fld>
            <a:endParaRPr lang="en-US"/>
          </a:p>
        </p:txBody>
      </p:sp>
    </p:spTree>
    <p:extLst>
      <p:ext uri="{BB962C8B-B14F-4D97-AF65-F5344CB8AC3E}">
        <p14:creationId xmlns:p14="http://schemas.microsoft.com/office/powerpoint/2010/main" val="414906383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839BA1F-EBC7-40DF-9CFC-A2A4578B8A1F}" type="datetimeFigureOut">
              <a:rPr lang="en-US" smtClean="0"/>
              <a:pPr/>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4125FF-6992-41CB-9E79-C5550683D762}" type="slidenum">
              <a:rPr lang="en-US" smtClean="0"/>
              <a:pPr/>
              <a:t>‹#›</a:t>
            </a:fld>
            <a:endParaRPr lang="en-US"/>
          </a:p>
        </p:txBody>
      </p:sp>
    </p:spTree>
    <p:extLst>
      <p:ext uri="{BB962C8B-B14F-4D97-AF65-F5344CB8AC3E}">
        <p14:creationId xmlns:p14="http://schemas.microsoft.com/office/powerpoint/2010/main" val="4042764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1053966" cy="498348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606046" y="937260"/>
            <a:ext cx="4716174" cy="498348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839BA1F-EBC7-40DF-9CFC-A2A4578B8A1F}" type="datetimeFigureOut">
              <a:rPr lang="en-US" smtClean="0"/>
              <a:pPr/>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4125FF-6992-41CB-9E79-C5550683D762}" type="slidenum">
              <a:rPr lang="en-US" smtClean="0"/>
              <a:pPr/>
              <a:t>‹#›</a:t>
            </a:fld>
            <a:endParaRPr lang="en-US"/>
          </a:p>
        </p:txBody>
      </p:sp>
    </p:spTree>
    <p:extLst>
      <p:ext uri="{BB962C8B-B14F-4D97-AF65-F5344CB8AC3E}">
        <p14:creationId xmlns:p14="http://schemas.microsoft.com/office/powerpoint/2010/main" val="1453201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839BA1F-EBC7-40DF-9CFC-A2A4578B8A1F}" type="datetimeFigureOut">
              <a:rPr lang="en-US" smtClean="0"/>
              <a:pPr/>
              <a:t>1/22/2021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4125FF-6992-41CB-9E79-C5550683D762}" type="slidenum">
              <a:rPr lang="en-US" smtClean="0"/>
              <a:pPr/>
              <a:t>‹#›</a:t>
            </a:fld>
            <a:endParaRPr lang="en-US"/>
          </a:p>
        </p:txBody>
      </p:sp>
    </p:spTree>
    <p:extLst>
      <p:ext uri="{BB962C8B-B14F-4D97-AF65-F5344CB8AC3E}">
        <p14:creationId xmlns:p14="http://schemas.microsoft.com/office/powerpoint/2010/main" val="59220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106424" y="2386744"/>
            <a:ext cx="6940296" cy="1645920"/>
          </a:xfrm>
          <a:solidFill>
            <a:srgbClr val="FFFFFF"/>
          </a:solidFill>
          <a:ln w="38100">
            <a:solidFill>
              <a:srgbClr val="404040"/>
            </a:solidFill>
          </a:ln>
        </p:spPr>
        <p:txBody>
          <a:bodyPr lIns="274320" rIns="274320" anchor="ctr" anchorCtr="1">
            <a:normAutofit/>
          </a:bodyPr>
          <a:lstStyle>
            <a:lvl1pPr>
              <a:defRPr sz="3500">
                <a:solidFill>
                  <a:srgbClr val="262626"/>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900">
                <a:solidFill>
                  <a:schemeClr val="tx1"/>
                </a:solidFill>
              </a:defRPr>
            </a:lvl1pPr>
            <a:lvl2pPr marL="457200" indent="0">
              <a:buNone/>
              <a:defRPr sz="19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7" name="Date Placeholder 6"/>
          <p:cNvSpPr>
            <a:spLocks noGrp="1"/>
          </p:cNvSpPr>
          <p:nvPr>
            <p:ph type="dt" sz="half" idx="10"/>
          </p:nvPr>
        </p:nvSpPr>
        <p:spPr/>
        <p:txBody>
          <a:bodyPr/>
          <a:lstStyle/>
          <a:p>
            <a:fld id="{7839BA1F-EBC7-40DF-9CFC-A2A4578B8A1F}" type="datetimeFigureOut">
              <a:rPr lang="en-US" smtClean="0"/>
              <a:pPr/>
              <a:t>1/22/2021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4125FF-6992-41CB-9E79-C5550683D762}" type="slidenum">
              <a:rPr lang="en-US" smtClean="0"/>
              <a:pPr/>
              <a:t>‹#›</a:t>
            </a:fld>
            <a:endParaRPr lang="en-US"/>
          </a:p>
        </p:txBody>
      </p:sp>
    </p:spTree>
    <p:extLst>
      <p:ext uri="{BB962C8B-B14F-4D97-AF65-F5344CB8AC3E}">
        <p14:creationId xmlns:p14="http://schemas.microsoft.com/office/powerpoint/2010/main" val="236796669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2239" y="2638044"/>
            <a:ext cx="3288023"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53737" y="2638044"/>
            <a:ext cx="3290516"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7839BA1F-EBC7-40DF-9CFC-A2A4578B8A1F}" type="datetimeFigureOut">
              <a:rPr lang="en-US" smtClean="0"/>
              <a:pPr/>
              <a:t>1/22/2021</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FB4125FF-6992-41CB-9E79-C5550683D762}" type="slidenum">
              <a:rPr lang="en-US" smtClean="0"/>
              <a:pPr/>
              <a:t>‹#›</a:t>
            </a:fld>
            <a:endParaRPr lang="en-US"/>
          </a:p>
        </p:txBody>
      </p:sp>
    </p:spTree>
    <p:extLst>
      <p:ext uri="{BB962C8B-B14F-4D97-AF65-F5344CB8AC3E}">
        <p14:creationId xmlns:p14="http://schemas.microsoft.com/office/powerpoint/2010/main" val="3072508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2239" y="2313434"/>
            <a:ext cx="3288024"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2239" y="3143250"/>
            <a:ext cx="3288024" cy="25967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753737" y="3143250"/>
            <a:ext cx="3290516" cy="2596776"/>
          </a:xfrm>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4"/>
          <p:cNvSpPr>
            <a:spLocks noGrp="1"/>
          </p:cNvSpPr>
          <p:nvPr>
            <p:ph type="body" sz="quarter" idx="13"/>
          </p:nvPr>
        </p:nvSpPr>
        <p:spPr>
          <a:xfrm>
            <a:off x="4753737" y="2313434"/>
            <a:ext cx="3290516"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7" name="Date Placeholder 6"/>
          <p:cNvSpPr>
            <a:spLocks noGrp="1"/>
          </p:cNvSpPr>
          <p:nvPr>
            <p:ph type="dt" sz="half" idx="10"/>
          </p:nvPr>
        </p:nvSpPr>
        <p:spPr/>
        <p:txBody>
          <a:bodyPr/>
          <a:lstStyle/>
          <a:p>
            <a:fld id="{7839BA1F-EBC7-40DF-9CFC-A2A4578B8A1F}" type="datetimeFigureOut">
              <a:rPr lang="en-US" smtClean="0"/>
              <a:pPr/>
              <a:t>1/22/2021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4125FF-6992-41CB-9E79-C5550683D762}"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693923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839BA1F-EBC7-40DF-9CFC-A2A4578B8A1F}" type="datetimeFigureOut">
              <a:rPr lang="en-US" smtClean="0"/>
              <a:pPr/>
              <a:t>1/22/2021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4125FF-6992-41CB-9E79-C5550683D762}" type="slidenum">
              <a:rPr lang="en-US" smtClean="0"/>
              <a:pPr/>
              <a:t>‹#›</a:t>
            </a:fld>
            <a:endParaRPr lang="en-US"/>
          </a:p>
        </p:txBody>
      </p:sp>
    </p:spTree>
    <p:extLst>
      <p:ext uri="{BB962C8B-B14F-4D97-AF65-F5344CB8AC3E}">
        <p14:creationId xmlns:p14="http://schemas.microsoft.com/office/powerpoint/2010/main" val="1600416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39BA1F-EBC7-40DF-9CFC-A2A4578B8A1F}" type="datetimeFigureOut">
              <a:rPr lang="en-US" smtClean="0"/>
              <a:pPr/>
              <a:t>1/22/2021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4125FF-6992-41CB-9E79-C5550683D762}" type="slidenum">
              <a:rPr lang="en-US" smtClean="0"/>
              <a:pPr/>
              <a:t>‹#›</a:t>
            </a:fld>
            <a:endParaRPr lang="en-US"/>
          </a:p>
        </p:txBody>
      </p:sp>
    </p:spTree>
    <p:extLst>
      <p:ext uri="{BB962C8B-B14F-4D97-AF65-F5344CB8AC3E}">
        <p14:creationId xmlns:p14="http://schemas.microsoft.com/office/powerpoint/2010/main" val="1112329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703" y="2243829"/>
            <a:ext cx="3290594" cy="1141497"/>
          </a:xfrm>
          <a:solidFill>
            <a:srgbClr val="FFFFFF"/>
          </a:solidFill>
          <a:ln>
            <a:solidFill>
              <a:srgbClr val="404040"/>
            </a:solidFill>
          </a:ln>
        </p:spPr>
        <p:txBody>
          <a:bodyPr anchor="ctr" anchorCtr="1">
            <a:normAutofit/>
          </a:bodyPr>
          <a:lstStyle>
            <a:lvl1pPr>
              <a:defRPr sz="2100">
                <a:solidFill>
                  <a:srgbClr val="262626"/>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2965" y="3549918"/>
            <a:ext cx="284607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9" name="Date Placeholder 8"/>
          <p:cNvSpPr>
            <a:spLocks noGrp="1"/>
          </p:cNvSpPr>
          <p:nvPr>
            <p:ph type="dt" sz="half" idx="10"/>
          </p:nvPr>
        </p:nvSpPr>
        <p:spPr/>
        <p:txBody>
          <a:bodyPr/>
          <a:lstStyle/>
          <a:p>
            <a:fld id="{7839BA1F-EBC7-40DF-9CFC-A2A4578B8A1F}" type="datetimeFigureOut">
              <a:rPr lang="en-US" smtClean="0"/>
              <a:pPr/>
              <a:t>1/22/2021</a:t>
            </a:fld>
            <a:endParaRPr lang="en-US"/>
          </a:p>
        </p:txBody>
      </p:sp>
      <p:sp>
        <p:nvSpPr>
          <p:cNvPr id="10" name="Footer Placeholder 9"/>
          <p:cNvSpPr>
            <a:spLocks noGrp="1"/>
          </p:cNvSpPr>
          <p:nvPr>
            <p:ph type="ftr" sz="quarter" idx="11"/>
          </p:nvPr>
        </p:nvSpPr>
        <p:spPr>
          <a:xfrm>
            <a:off x="640703" y="6236208"/>
            <a:ext cx="3806398" cy="320040"/>
          </a:xfrm>
        </p:spPr>
        <p:txBody>
          <a:bodyPr>
            <a:normAutofit/>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FB4125FF-6992-41CB-9E79-C5550683D762}" type="slidenum">
              <a:rPr lang="en-US" smtClean="0"/>
              <a:pPr/>
              <a:t>‹#›</a:t>
            </a:fld>
            <a:endParaRPr lang="en-US"/>
          </a:p>
        </p:txBody>
      </p:sp>
    </p:spTree>
    <p:extLst>
      <p:ext uri="{BB962C8B-B14F-4D97-AF65-F5344CB8AC3E}">
        <p14:creationId xmlns:p14="http://schemas.microsoft.com/office/powerpoint/2010/main" val="1199018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1" y="0"/>
            <a:ext cx="4571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080" y="2243828"/>
            <a:ext cx="3291840" cy="1143000"/>
          </a:xfrm>
          <a:solidFill>
            <a:srgbClr val="FFFFFF"/>
          </a:solidFill>
          <a:ln>
            <a:solidFill>
              <a:srgbClr val="262626"/>
            </a:solidFill>
          </a:ln>
        </p:spPr>
        <p:txBody>
          <a:bodyPr anchor="ctr" anchorCtr="1">
            <a:noAutofit/>
          </a:bodyPr>
          <a:lstStyle>
            <a:lvl1pPr>
              <a:defRPr sz="2100">
                <a:solidFill>
                  <a:srgbClr val="262626"/>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572000" y="-42172"/>
            <a:ext cx="4576573"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2965" y="3549919"/>
            <a:ext cx="284607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7839BA1F-EBC7-40DF-9CFC-A2A4578B8A1F}" type="datetimeFigureOut">
              <a:rPr lang="en-US" smtClean="0"/>
              <a:pPr/>
              <a:t>1/22/2021</a:t>
            </a:fld>
            <a:endParaRPr lang="en-US"/>
          </a:p>
        </p:txBody>
      </p:sp>
      <p:sp>
        <p:nvSpPr>
          <p:cNvPr id="9" name="Footer Placeholder 8"/>
          <p:cNvSpPr>
            <a:spLocks noGrp="1"/>
          </p:cNvSpPr>
          <p:nvPr>
            <p:ph type="ftr" sz="quarter" idx="11"/>
          </p:nvPr>
        </p:nvSpPr>
        <p:spPr>
          <a:xfrm>
            <a:off x="640080" y="6236208"/>
            <a:ext cx="3803904" cy="320040"/>
          </a:xfrm>
        </p:spPr>
        <p:txBody>
          <a:bodyPr>
            <a:normAutofit/>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FB4125FF-6992-41CB-9E79-C5550683D762}" type="slidenum">
              <a:rPr lang="en-US" smtClean="0"/>
              <a:pPr/>
              <a:t>‹#›</a:t>
            </a:fld>
            <a:endParaRPr lang="en-US"/>
          </a:p>
        </p:txBody>
      </p:sp>
    </p:spTree>
    <p:extLst>
      <p:ext uri="{BB962C8B-B14F-4D97-AF65-F5344CB8AC3E}">
        <p14:creationId xmlns:p14="http://schemas.microsoft.com/office/powerpoint/2010/main" val="3909897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9A4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978943" y="6238816"/>
            <a:ext cx="2065310" cy="323968"/>
          </a:xfrm>
          <a:prstGeom prst="rect">
            <a:avLst/>
          </a:prstGeom>
        </p:spPr>
        <p:txBody>
          <a:bodyPr vert="horz" lIns="91440" tIns="45720" rIns="91440" bIns="45720" rtlCol="0" anchor="ctr"/>
          <a:lstStyle>
            <a:lvl1pPr algn="r">
              <a:defRPr sz="1000">
                <a:solidFill>
                  <a:schemeClr val="tx1">
                    <a:alpha val="70000"/>
                  </a:schemeClr>
                </a:solidFill>
              </a:defRPr>
            </a:lvl1pPr>
          </a:lstStyle>
          <a:p>
            <a:fld id="{7839BA1F-EBC7-40DF-9CFC-A2A4578B8A1F}" type="datetimeFigureOut">
              <a:rPr lang="en-US" smtClean="0"/>
              <a:pPr/>
              <a:t>1/22/2021</a:t>
            </a:fld>
            <a:endParaRPr lang="en-US"/>
          </a:p>
        </p:txBody>
      </p:sp>
      <p:sp>
        <p:nvSpPr>
          <p:cNvPr id="5" name="Footer Placeholder 4"/>
          <p:cNvSpPr>
            <a:spLocks noGrp="1"/>
          </p:cNvSpPr>
          <p:nvPr>
            <p:ph type="ftr" sz="quarter" idx="3"/>
          </p:nvPr>
        </p:nvSpPr>
        <p:spPr>
          <a:xfrm>
            <a:off x="1102239" y="6236208"/>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824011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FB4125FF-6992-41CB-9E79-C5550683D762}" type="slidenum">
              <a:rPr lang="en-US" smtClean="0"/>
              <a:pPr/>
              <a:t>‹#›</a:t>
            </a:fld>
            <a:endParaRPr lang="en-US"/>
          </a:p>
        </p:txBody>
      </p:sp>
    </p:spTree>
    <p:extLst>
      <p:ext uri="{BB962C8B-B14F-4D97-AF65-F5344CB8AC3E}">
        <p14:creationId xmlns:p14="http://schemas.microsoft.com/office/powerpoint/2010/main" val="3158237791"/>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microsoft.com/office/2007/relationships/hdphoto" Target="../media/hdphoto1.wdp"/><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5" Type="http://schemas.microsoft.com/office/2007/relationships/hdphoto" Target="../media/hdphoto2.wdp"/><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13.jpg"/><Relationship Id="rId4" Type="http://schemas.openxmlformats.org/officeDocument/2006/relationships/hyperlink" Target="mailto:haley@uamont.ed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2895600" y="3429000"/>
            <a:ext cx="5867400" cy="2872381"/>
          </a:xfrm>
        </p:spPr>
        <p:txBody>
          <a:bodyPr>
            <a:normAutofit/>
          </a:bodyPr>
          <a:lstStyle/>
          <a:p>
            <a:r>
              <a:rPr lang="en-US" sz="3600" dirty="0" smtClean="0">
                <a:solidFill>
                  <a:srgbClr val="009A46"/>
                </a:solidFill>
              </a:rPr>
              <a:t>Welcome to </a:t>
            </a:r>
            <a:r>
              <a:rPr lang="en-US" sz="4400" b="1" dirty="0" smtClean="0">
                <a:solidFill>
                  <a:srgbClr val="009A46"/>
                </a:solidFill>
              </a:rPr>
              <a:t/>
            </a:r>
            <a:br>
              <a:rPr lang="en-US" sz="4400" b="1" dirty="0" smtClean="0">
                <a:solidFill>
                  <a:srgbClr val="009A46"/>
                </a:solidFill>
              </a:rPr>
            </a:br>
            <a:r>
              <a:rPr lang="en-US" sz="4400" b="1" dirty="0" smtClean="0">
                <a:solidFill>
                  <a:srgbClr val="009A46"/>
                </a:solidFill>
              </a:rPr>
              <a:t>Preceptorship Orientation</a:t>
            </a:r>
            <a:r>
              <a:rPr lang="en-US" dirty="0" smtClean="0">
                <a:solidFill>
                  <a:srgbClr val="009A46"/>
                </a:solidFill>
              </a:rPr>
              <a:t>	</a:t>
            </a:r>
            <a:endParaRPr lang="en-US" dirty="0">
              <a:solidFill>
                <a:srgbClr val="009A46"/>
              </a:solidFill>
            </a:endParaRPr>
          </a:p>
        </p:txBody>
      </p:sp>
      <p:pic>
        <p:nvPicPr>
          <p:cNvPr id="2" name="Picture 1"/>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4891" r="93478">
                        <a14:foregroundMark x1="40217" y1="30779" x2="40217" y2="30779"/>
                        <a14:foregroundMark x1="25679" y1="44026" x2="25679" y2="44026"/>
                        <a14:foregroundMark x1="64810" y1="69870" x2="64810" y2="69870"/>
                        <a14:foregroundMark x1="92663" y1="80519" x2="92663" y2="80519"/>
                        <a14:foregroundMark x1="5027" y1="82078" x2="5027" y2="82078"/>
                        <a14:foregroundMark x1="93478" y1="78831" x2="93478" y2="78831"/>
                      </a14:backgroundRemoval>
                    </a14:imgEffect>
                  </a14:imgLayer>
                </a14:imgProps>
              </a:ext>
              <a:ext uri="{28A0092B-C50C-407E-A947-70E740481C1C}">
                <a14:useLocalDpi xmlns:a14="http://schemas.microsoft.com/office/drawing/2010/main" val="0"/>
              </a:ext>
            </a:extLst>
          </a:blip>
          <a:stretch>
            <a:fillRect/>
          </a:stretch>
        </p:blipFill>
        <p:spPr>
          <a:xfrm>
            <a:off x="304800" y="152400"/>
            <a:ext cx="2819400" cy="2949644"/>
          </a:xfrm>
          <a:prstGeom prst="rect">
            <a:avLst/>
          </a:prstGeom>
          <a:noFill/>
        </p:spPr>
      </p:pic>
      <p:sp>
        <p:nvSpPr>
          <p:cNvPr id="5" name="TextBox 4"/>
          <p:cNvSpPr txBox="1"/>
          <p:nvPr/>
        </p:nvSpPr>
        <p:spPr>
          <a:xfrm>
            <a:off x="3144456" y="1119390"/>
            <a:ext cx="5867400" cy="830997"/>
          </a:xfrm>
          <a:prstGeom prst="rect">
            <a:avLst/>
          </a:prstGeom>
          <a:noFill/>
        </p:spPr>
        <p:txBody>
          <a:bodyPr wrap="square" rtlCol="0">
            <a:spAutoFit/>
          </a:bodyPr>
          <a:lstStyle/>
          <a:p>
            <a:r>
              <a:rPr lang="en-US" sz="4800" b="1" dirty="0" smtClean="0">
                <a:solidFill>
                  <a:srgbClr val="009A46"/>
                </a:solidFill>
              </a:rPr>
              <a:t>School of Nursing</a:t>
            </a:r>
            <a:endParaRPr lang="en-US" sz="4800" b="1" dirty="0">
              <a:solidFill>
                <a:srgbClr val="009A46"/>
              </a:solidFill>
            </a:endParaRP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uam-web2.uamont.edu/pdfs/nursing/student%20handbook.pdf - Internet Explorer"/>
          <p:cNvPicPr>
            <a:picLocks noChangeAspect="1"/>
          </p:cNvPicPr>
          <p:nvPr/>
        </p:nvPicPr>
        <p:blipFill rotWithShape="1">
          <a:blip r:embed="rId2">
            <a:extLst>
              <a:ext uri="{28A0092B-C50C-407E-A947-70E740481C1C}">
                <a14:useLocalDpi xmlns:a14="http://schemas.microsoft.com/office/drawing/2010/main" val="0"/>
              </a:ext>
            </a:extLst>
          </a:blip>
          <a:srcRect l="16524" t="7360" r="19309" b="10207"/>
          <a:stretch/>
        </p:blipFill>
        <p:spPr>
          <a:xfrm>
            <a:off x="533400" y="1524000"/>
            <a:ext cx="8077200" cy="5029200"/>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1603122" y="152400"/>
            <a:ext cx="5937755" cy="1188720"/>
          </a:xfrm>
        </p:spPr>
        <p:txBody>
          <a:bodyPr/>
          <a:lstStyle/>
          <a:p>
            <a:r>
              <a:rPr lang="en-US" dirty="0" smtClean="0"/>
              <a:t>Organizing Framework</a:t>
            </a:r>
            <a:endParaRPr lang="en-US" dirty="0"/>
          </a:p>
        </p:txBody>
      </p:sp>
    </p:spTree>
    <p:extLst>
      <p:ext uri="{BB962C8B-B14F-4D97-AF65-F5344CB8AC3E}">
        <p14:creationId xmlns:p14="http://schemas.microsoft.com/office/powerpoint/2010/main" val="29642018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81000"/>
            <a:ext cx="5937755" cy="1188720"/>
          </a:xfrm>
        </p:spPr>
        <p:txBody>
          <a:bodyPr/>
          <a:lstStyle/>
          <a:p>
            <a:r>
              <a:rPr lang="en-US" dirty="0" smtClean="0"/>
              <a:t>Preceptor Criteria	</a:t>
            </a:r>
            <a:endParaRPr lang="en-US" dirty="0"/>
          </a:p>
        </p:txBody>
      </p:sp>
      <p:sp>
        <p:nvSpPr>
          <p:cNvPr id="3" name="Content Placeholder 2"/>
          <p:cNvSpPr>
            <a:spLocks noGrp="1"/>
          </p:cNvSpPr>
          <p:nvPr>
            <p:ph idx="1"/>
          </p:nvPr>
        </p:nvSpPr>
        <p:spPr>
          <a:xfrm>
            <a:off x="990600" y="1905000"/>
            <a:ext cx="6711654" cy="5029206"/>
          </a:xfrm>
        </p:spPr>
        <p:txBody>
          <a:bodyPr>
            <a:normAutofit/>
          </a:bodyPr>
          <a:lstStyle/>
          <a:p>
            <a:r>
              <a:rPr lang="en-US" sz="2000" dirty="0" smtClean="0">
                <a:solidFill>
                  <a:schemeClr val="bg1"/>
                </a:solidFill>
              </a:rPr>
              <a:t>All preceptors must have:</a:t>
            </a:r>
          </a:p>
          <a:p>
            <a:pPr lvl="1"/>
            <a:r>
              <a:rPr lang="en-US" sz="1800" dirty="0" smtClean="0">
                <a:solidFill>
                  <a:schemeClr val="bg1"/>
                </a:solidFill>
              </a:rPr>
              <a:t>Current and unencumbered registered nursing license in the state of Arkansas</a:t>
            </a:r>
          </a:p>
          <a:p>
            <a:pPr lvl="1"/>
            <a:r>
              <a:rPr lang="en-US" sz="1800" dirty="0">
                <a:solidFill>
                  <a:schemeClr val="bg1"/>
                </a:solidFill>
              </a:rPr>
              <a:t>Preceptors shall have a minimum of </a:t>
            </a:r>
            <a:r>
              <a:rPr lang="en-US" sz="1800" dirty="0" smtClean="0">
                <a:solidFill>
                  <a:schemeClr val="bg1"/>
                </a:solidFill>
              </a:rPr>
              <a:t>one year </a:t>
            </a:r>
            <a:r>
              <a:rPr lang="en-US" sz="1800" dirty="0">
                <a:solidFill>
                  <a:schemeClr val="bg1"/>
                </a:solidFill>
              </a:rPr>
              <a:t>experience in the </a:t>
            </a:r>
            <a:r>
              <a:rPr lang="en-US" sz="1800" dirty="0" smtClean="0">
                <a:solidFill>
                  <a:schemeClr val="bg1"/>
                </a:solidFill>
              </a:rPr>
              <a:t>manager position (for </a:t>
            </a:r>
            <a:r>
              <a:rPr lang="en-US" sz="1800" dirty="0" err="1" smtClean="0">
                <a:solidFill>
                  <a:schemeClr val="bg1"/>
                </a:solidFill>
              </a:rPr>
              <a:t>precepting</a:t>
            </a:r>
            <a:r>
              <a:rPr lang="en-US" sz="1800" dirty="0" smtClean="0">
                <a:solidFill>
                  <a:schemeClr val="bg1"/>
                </a:solidFill>
              </a:rPr>
              <a:t> in the Leadership and Management course).</a:t>
            </a:r>
          </a:p>
          <a:p>
            <a:pPr lvl="1"/>
            <a:r>
              <a:rPr lang="en-US" sz="1800" dirty="0" smtClean="0">
                <a:solidFill>
                  <a:schemeClr val="bg1"/>
                </a:solidFill>
              </a:rPr>
              <a:t>Baccalaureate or </a:t>
            </a:r>
            <a:r>
              <a:rPr lang="en-US" sz="1800" dirty="0">
                <a:solidFill>
                  <a:schemeClr val="bg1"/>
                </a:solidFill>
              </a:rPr>
              <a:t>higher </a:t>
            </a:r>
            <a:r>
              <a:rPr lang="en-US" sz="1800" dirty="0" smtClean="0">
                <a:solidFill>
                  <a:schemeClr val="bg1"/>
                </a:solidFill>
              </a:rPr>
              <a:t>degree with two years nursing experience. </a:t>
            </a:r>
          </a:p>
          <a:p>
            <a:pPr lvl="1"/>
            <a:r>
              <a:rPr lang="en-US" sz="1800" dirty="0">
                <a:solidFill>
                  <a:schemeClr val="bg1"/>
                </a:solidFill>
              </a:rPr>
              <a:t>Ability to supervise, teach, and evaluate </a:t>
            </a:r>
            <a:r>
              <a:rPr lang="en-US" sz="1800" dirty="0" smtClean="0">
                <a:solidFill>
                  <a:schemeClr val="bg1"/>
                </a:solidFill>
              </a:rPr>
              <a:t>students</a:t>
            </a:r>
          </a:p>
          <a:p>
            <a:pPr lvl="1"/>
            <a:r>
              <a:rPr lang="en-US" sz="1800" dirty="0">
                <a:solidFill>
                  <a:schemeClr val="bg1"/>
                </a:solidFill>
              </a:rPr>
              <a:t>Positive attitude toward the practicum experience, students, and faculty participation.</a:t>
            </a:r>
          </a:p>
          <a:p>
            <a:pPr lvl="1"/>
            <a:r>
              <a:rPr lang="en-US" sz="1800" dirty="0">
                <a:solidFill>
                  <a:schemeClr val="bg1"/>
                </a:solidFill>
              </a:rPr>
              <a:t>Ability to model specific nursing roles (provider, coordinator, and professional) to the student</a:t>
            </a:r>
            <a:r>
              <a:rPr lang="en-US" sz="1800" dirty="0" smtClean="0">
                <a:solidFill>
                  <a:schemeClr val="bg1"/>
                </a:solidFill>
              </a:rPr>
              <a:t>.</a:t>
            </a:r>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6045" y="304800"/>
            <a:ext cx="5937755" cy="1188720"/>
          </a:xfrm>
        </p:spPr>
        <p:txBody>
          <a:bodyPr/>
          <a:lstStyle/>
          <a:p>
            <a:r>
              <a:rPr lang="en-US" dirty="0" smtClean="0"/>
              <a:t>Preceptors 	</a:t>
            </a:r>
            <a:endParaRPr lang="en-US" dirty="0"/>
          </a:p>
        </p:txBody>
      </p:sp>
      <p:sp>
        <p:nvSpPr>
          <p:cNvPr id="3" name="Content Placeholder 2"/>
          <p:cNvSpPr>
            <a:spLocks noGrp="1"/>
          </p:cNvSpPr>
          <p:nvPr>
            <p:ph idx="1"/>
          </p:nvPr>
        </p:nvSpPr>
        <p:spPr>
          <a:xfrm>
            <a:off x="228600" y="2286000"/>
            <a:ext cx="4648200" cy="4724400"/>
          </a:xfrm>
        </p:spPr>
        <p:txBody>
          <a:bodyPr>
            <a:normAutofit/>
          </a:bodyPr>
          <a:lstStyle/>
          <a:p>
            <a:r>
              <a:rPr lang="en-US" sz="2000" dirty="0" smtClean="0">
                <a:solidFill>
                  <a:schemeClr val="bg1"/>
                </a:solidFill>
              </a:rPr>
              <a:t>Preceptors should:</a:t>
            </a:r>
          </a:p>
          <a:p>
            <a:pPr lvl="1"/>
            <a:r>
              <a:rPr lang="en-US" sz="1800" dirty="0" smtClean="0">
                <a:solidFill>
                  <a:schemeClr val="bg1"/>
                </a:solidFill>
              </a:rPr>
              <a:t>View the UAM Practicum Preceptor </a:t>
            </a:r>
            <a:r>
              <a:rPr lang="en-US" sz="1800" dirty="0">
                <a:solidFill>
                  <a:schemeClr val="bg1"/>
                </a:solidFill>
              </a:rPr>
              <a:t>O</a:t>
            </a:r>
            <a:r>
              <a:rPr lang="en-US" sz="1800" dirty="0" smtClean="0">
                <a:solidFill>
                  <a:schemeClr val="bg1"/>
                </a:solidFill>
              </a:rPr>
              <a:t>rientation power point on the UAM School of Nursing webpage</a:t>
            </a:r>
          </a:p>
          <a:p>
            <a:pPr lvl="1"/>
            <a:r>
              <a:rPr lang="en-US" sz="1800" dirty="0" smtClean="0">
                <a:solidFill>
                  <a:schemeClr val="bg1"/>
                </a:solidFill>
              </a:rPr>
              <a:t>Complete the UAM School of Nursing Practicum Preceptor Form and Contract Agreement to precept</a:t>
            </a:r>
          </a:p>
          <a:p>
            <a:pPr lvl="1"/>
            <a:r>
              <a:rPr lang="en-US" sz="1800" dirty="0" smtClean="0">
                <a:solidFill>
                  <a:schemeClr val="bg1"/>
                </a:solidFill>
              </a:rPr>
              <a:t>Submit both forms to the School of Nursing before preceptorship begins</a:t>
            </a:r>
            <a:endParaRPr lang="en-US" sz="1800" dirty="0">
              <a:solidFill>
                <a:schemeClr val="bg1"/>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800" y="2285999"/>
            <a:ext cx="3950499" cy="3328817"/>
          </a:xfrm>
          <a:prstGeom prst="rect">
            <a:avLst/>
          </a:prstGeom>
        </p:spPr>
      </p:pic>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6044" y="381000"/>
            <a:ext cx="5937755" cy="1188720"/>
          </a:xfrm>
        </p:spPr>
        <p:txBody>
          <a:bodyPr/>
          <a:lstStyle/>
          <a:p>
            <a:r>
              <a:rPr lang="en-US" dirty="0" smtClean="0"/>
              <a:t>Getting Started	</a:t>
            </a:r>
            <a:endParaRPr lang="en-US" dirty="0"/>
          </a:p>
        </p:txBody>
      </p:sp>
      <p:sp>
        <p:nvSpPr>
          <p:cNvPr id="3" name="Content Placeholder 2"/>
          <p:cNvSpPr>
            <a:spLocks noGrp="1"/>
          </p:cNvSpPr>
          <p:nvPr>
            <p:ph idx="1"/>
          </p:nvPr>
        </p:nvSpPr>
        <p:spPr>
          <a:xfrm>
            <a:off x="1606043" y="2209800"/>
            <a:ext cx="5937755" cy="3101983"/>
          </a:xfrm>
        </p:spPr>
        <p:txBody>
          <a:bodyPr>
            <a:normAutofit/>
          </a:bodyPr>
          <a:lstStyle/>
          <a:p>
            <a:r>
              <a:rPr lang="en-US" sz="2000" dirty="0" smtClean="0">
                <a:solidFill>
                  <a:schemeClr val="bg1"/>
                </a:solidFill>
              </a:rPr>
              <a:t>Preceptors will</a:t>
            </a:r>
          </a:p>
          <a:p>
            <a:pPr lvl="1"/>
            <a:r>
              <a:rPr lang="en-US" sz="1800" dirty="0" smtClean="0">
                <a:solidFill>
                  <a:schemeClr val="bg1"/>
                </a:solidFill>
              </a:rPr>
              <a:t>Meet with the students to contract for practicum times, discuss student objectives, and indicate acceptance of those objectives</a:t>
            </a:r>
          </a:p>
          <a:p>
            <a:pPr lvl="1"/>
            <a:r>
              <a:rPr lang="en-US" sz="1800" dirty="0" smtClean="0">
                <a:solidFill>
                  <a:schemeClr val="bg1"/>
                </a:solidFill>
              </a:rPr>
              <a:t>Assume the teaching, supervisory, and evaluative function of the preceptor role</a:t>
            </a:r>
          </a:p>
          <a:p>
            <a:pPr lvl="1"/>
            <a:r>
              <a:rPr lang="en-US" sz="1800" dirty="0" smtClean="0">
                <a:solidFill>
                  <a:schemeClr val="bg1"/>
                </a:solidFill>
              </a:rPr>
              <a:t>Complete formal student evaluation of student at the end clinical. </a:t>
            </a:r>
          </a:p>
          <a:p>
            <a:pPr lvl="1"/>
            <a:r>
              <a:rPr lang="en-US" sz="1800" dirty="0" smtClean="0">
                <a:solidFill>
                  <a:schemeClr val="bg1"/>
                </a:solidFill>
              </a:rPr>
              <a:t>Contact faculty as needed to clarify roles</a:t>
            </a:r>
            <a:endParaRPr lang="en-US" sz="1800" dirty="0">
              <a:solidFill>
                <a:schemeClr val="bg1"/>
              </a:solidFill>
            </a:endParaRPr>
          </a:p>
        </p:txBody>
      </p:sp>
    </p:spTree>
    <p:custDataLst>
      <p:tags r:id="rId1"/>
    </p:custDataLst>
    <p:extLst>
      <p:ext uri="{BB962C8B-B14F-4D97-AF65-F5344CB8AC3E}">
        <p14:creationId xmlns:p14="http://schemas.microsoft.com/office/powerpoint/2010/main" val="11219653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Preceptor Responsibilities</a:t>
            </a:r>
            <a:endParaRPr lang="en-US" dirty="0"/>
          </a:p>
        </p:txBody>
      </p:sp>
      <p:sp>
        <p:nvSpPr>
          <p:cNvPr id="3" name="Content Placeholder 2"/>
          <p:cNvSpPr>
            <a:spLocks noGrp="1"/>
          </p:cNvSpPr>
          <p:nvPr>
            <p:ph idx="1"/>
          </p:nvPr>
        </p:nvSpPr>
        <p:spPr/>
        <p:txBody>
          <a:bodyPr/>
          <a:lstStyle/>
          <a:p>
            <a:r>
              <a:rPr lang="en-US" dirty="0" smtClean="0">
                <a:solidFill>
                  <a:schemeClr val="bg1"/>
                </a:solidFill>
              </a:rPr>
              <a:t>Role model the practice role of the RN with expertise and professionalism</a:t>
            </a:r>
          </a:p>
          <a:p>
            <a:pPr lvl="1"/>
            <a:r>
              <a:rPr lang="en-US" dirty="0" smtClean="0">
                <a:solidFill>
                  <a:schemeClr val="bg1"/>
                </a:solidFill>
              </a:rPr>
              <a:t>Students need as many role models in the RN role as they can get</a:t>
            </a:r>
          </a:p>
          <a:p>
            <a:r>
              <a:rPr lang="en-US" dirty="0" smtClean="0">
                <a:solidFill>
                  <a:schemeClr val="bg1"/>
                </a:solidFill>
              </a:rPr>
              <a:t>Identify learning experiences for the student</a:t>
            </a:r>
          </a:p>
          <a:p>
            <a:pPr lvl="1"/>
            <a:r>
              <a:rPr lang="en-US" dirty="0" smtClean="0">
                <a:solidFill>
                  <a:schemeClr val="bg1"/>
                </a:solidFill>
              </a:rPr>
              <a:t>Sometimes students are nervous about this new experience and identification of learning experiences helps them overcome their anxiety</a:t>
            </a:r>
          </a:p>
        </p:txBody>
      </p:sp>
    </p:spTree>
    <p:custDataLst>
      <p:tags r:id="rId1"/>
    </p:custDataLst>
    <p:extLst>
      <p:ext uri="{BB962C8B-B14F-4D97-AF65-F5344CB8AC3E}">
        <p14:creationId xmlns:p14="http://schemas.microsoft.com/office/powerpoint/2010/main" val="16633494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 3404 </a:t>
            </a:r>
            <a:br>
              <a:rPr lang="en-US" dirty="0" smtClean="0"/>
            </a:br>
            <a:r>
              <a:rPr lang="en-US" dirty="0" smtClean="0"/>
              <a:t>Health Promotion</a:t>
            </a:r>
            <a:endParaRPr lang="en-US" dirty="0"/>
          </a:p>
        </p:txBody>
      </p:sp>
      <p:sp>
        <p:nvSpPr>
          <p:cNvPr id="3" name="Content Placeholder 2"/>
          <p:cNvSpPr>
            <a:spLocks noGrp="1"/>
          </p:cNvSpPr>
          <p:nvPr>
            <p:ph idx="1"/>
          </p:nvPr>
        </p:nvSpPr>
        <p:spPr>
          <a:xfrm>
            <a:off x="762001" y="2362201"/>
            <a:ext cx="7467600" cy="4114800"/>
          </a:xfrm>
        </p:spPr>
        <p:txBody>
          <a:bodyPr>
            <a:normAutofit fontScale="70000" lnSpcReduction="20000"/>
          </a:bodyPr>
          <a:lstStyle/>
          <a:p>
            <a:r>
              <a:rPr lang="en-US" sz="2300" b="1" dirty="0">
                <a:solidFill>
                  <a:schemeClr val="bg1"/>
                </a:solidFill>
              </a:rPr>
              <a:t>Student Learning Outcomes: </a:t>
            </a:r>
            <a:endParaRPr lang="en-US" sz="2300" b="1" dirty="0" smtClean="0">
              <a:solidFill>
                <a:schemeClr val="bg1"/>
              </a:solidFill>
            </a:endParaRPr>
          </a:p>
          <a:p>
            <a:pPr marL="0" indent="0">
              <a:buNone/>
            </a:pPr>
            <a:r>
              <a:rPr lang="en-US" sz="2300" dirty="0" smtClean="0">
                <a:solidFill>
                  <a:schemeClr val="bg1"/>
                </a:solidFill>
              </a:rPr>
              <a:t>Upon </a:t>
            </a:r>
            <a:r>
              <a:rPr lang="en-US" sz="2300" dirty="0">
                <a:solidFill>
                  <a:schemeClr val="bg1"/>
                </a:solidFill>
              </a:rPr>
              <a:t>completion of this course, the student will be able to:</a:t>
            </a:r>
          </a:p>
          <a:p>
            <a:pPr marL="457200" lvl="0" indent="-457200">
              <a:buFont typeface="+mj-lt"/>
              <a:buAutoNum type="arabicPeriod"/>
            </a:pPr>
            <a:r>
              <a:rPr lang="en-US" sz="2300" dirty="0">
                <a:solidFill>
                  <a:schemeClr val="bg1"/>
                </a:solidFill>
              </a:rPr>
              <a:t>utilize the nursing process to provide therapeutic nursing interventions to promote, </a:t>
            </a:r>
            <a:r>
              <a:rPr lang="en-US" sz="2300" dirty="0" smtClean="0">
                <a:solidFill>
                  <a:schemeClr val="bg1"/>
                </a:solidFill>
              </a:rPr>
              <a:t>maintain</a:t>
            </a:r>
            <a:r>
              <a:rPr lang="en-US" sz="2300" dirty="0">
                <a:solidFill>
                  <a:schemeClr val="bg1"/>
                </a:solidFill>
              </a:rPr>
              <a:t>, and restore health of culturally and ethnically diverse individuals and families;</a:t>
            </a:r>
          </a:p>
          <a:p>
            <a:pPr marL="457200" lvl="0" indent="-457200">
              <a:buFont typeface="+mj-lt"/>
              <a:buAutoNum type="arabicPeriod"/>
            </a:pPr>
            <a:r>
              <a:rPr lang="en-US" sz="2300" dirty="0">
                <a:solidFill>
                  <a:schemeClr val="bg1"/>
                </a:solidFill>
              </a:rPr>
              <a:t>apply critical thinking that is goal directed, ethical and based on standards of professional </a:t>
            </a:r>
            <a:r>
              <a:rPr lang="en-US" sz="2300" dirty="0" smtClean="0">
                <a:solidFill>
                  <a:schemeClr val="bg1"/>
                </a:solidFill>
              </a:rPr>
              <a:t>nursing </a:t>
            </a:r>
            <a:r>
              <a:rPr lang="en-US" sz="2300" dirty="0">
                <a:solidFill>
                  <a:schemeClr val="bg1"/>
                </a:solidFill>
              </a:rPr>
              <a:t>practice in providing care for individuals, and families;</a:t>
            </a:r>
          </a:p>
          <a:p>
            <a:pPr marL="457200" lvl="0" indent="-457200">
              <a:buFont typeface="+mj-lt"/>
              <a:buAutoNum type="arabicPeriod"/>
            </a:pPr>
            <a:r>
              <a:rPr lang="en-US" sz="2300" dirty="0">
                <a:solidFill>
                  <a:schemeClr val="bg1"/>
                </a:solidFill>
              </a:rPr>
              <a:t>communicate and collaborate with individuals, families and communities as well as </a:t>
            </a:r>
            <a:r>
              <a:rPr lang="en-US" sz="2300" dirty="0" smtClean="0">
                <a:solidFill>
                  <a:schemeClr val="bg1"/>
                </a:solidFill>
              </a:rPr>
              <a:t>members </a:t>
            </a:r>
            <a:r>
              <a:rPr lang="en-US" sz="2300" dirty="0">
                <a:solidFill>
                  <a:schemeClr val="bg1"/>
                </a:solidFill>
              </a:rPr>
              <a:t>of the health care team to provide and improve delivery of health care in a variety of ambulatory care settings;</a:t>
            </a:r>
          </a:p>
          <a:p>
            <a:pPr marL="457200" lvl="0" indent="-457200">
              <a:buFont typeface="+mj-lt"/>
              <a:buAutoNum type="arabicPeriod"/>
            </a:pPr>
            <a:r>
              <a:rPr lang="en-US" sz="2300" dirty="0">
                <a:solidFill>
                  <a:schemeClr val="bg1"/>
                </a:solidFill>
              </a:rPr>
              <a:t>apply research findings related to health promotion in ambulatory care settings;</a:t>
            </a:r>
          </a:p>
          <a:p>
            <a:pPr marL="457200" lvl="0" indent="-457200">
              <a:buFont typeface="+mj-lt"/>
              <a:buAutoNum type="arabicPeriod"/>
            </a:pPr>
            <a:r>
              <a:rPr lang="en-US" sz="2300" dirty="0">
                <a:solidFill>
                  <a:schemeClr val="bg1"/>
                </a:solidFill>
              </a:rPr>
              <a:t>provide cost effective quality health care to individuals, families and communities in </a:t>
            </a:r>
            <a:r>
              <a:rPr lang="en-US" sz="2300" dirty="0" smtClean="0">
                <a:solidFill>
                  <a:schemeClr val="bg1"/>
                </a:solidFill>
              </a:rPr>
              <a:t>a variety </a:t>
            </a:r>
            <a:r>
              <a:rPr lang="en-US" sz="2300" dirty="0">
                <a:solidFill>
                  <a:schemeClr val="bg1"/>
                </a:solidFill>
              </a:rPr>
              <a:t>of ambulatory care settings and</a:t>
            </a:r>
          </a:p>
          <a:p>
            <a:pPr marL="457200" lvl="0" indent="-457200">
              <a:buFont typeface="+mj-lt"/>
              <a:buAutoNum type="arabicPeriod"/>
            </a:pPr>
            <a:r>
              <a:rPr lang="en-US" sz="2300" dirty="0">
                <a:solidFill>
                  <a:schemeClr val="bg1"/>
                </a:solidFill>
              </a:rPr>
              <a:t>apply teaching learning principles in educating individuals, families and communities to promote, maintain and restore health. </a:t>
            </a:r>
            <a:r>
              <a:rPr lang="en-US" dirty="0"/>
              <a:t/>
            </a:r>
            <a:br>
              <a:rPr lang="en-US" dirty="0"/>
            </a:br>
            <a:r>
              <a:rPr lang="en-US" b="1" dirty="0"/>
              <a:t> </a:t>
            </a:r>
            <a:endParaRPr lang="en-US" dirty="0"/>
          </a:p>
          <a:p>
            <a:endParaRPr lang="en-US" dirty="0"/>
          </a:p>
        </p:txBody>
      </p:sp>
    </p:spTree>
    <p:extLst>
      <p:ext uri="{BB962C8B-B14F-4D97-AF65-F5344CB8AC3E}">
        <p14:creationId xmlns:p14="http://schemas.microsoft.com/office/powerpoint/2010/main" val="28098095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5937755" cy="1188720"/>
          </a:xfrm>
        </p:spPr>
        <p:txBody>
          <a:bodyPr/>
          <a:lstStyle/>
          <a:p>
            <a:r>
              <a:rPr lang="en-US" dirty="0"/>
              <a:t>NURS </a:t>
            </a:r>
            <a:r>
              <a:rPr lang="en-US" dirty="0" smtClean="0"/>
              <a:t>3064 </a:t>
            </a:r>
            <a:r>
              <a:rPr lang="en-US" dirty="0"/>
              <a:t/>
            </a:r>
            <a:br>
              <a:rPr lang="en-US" dirty="0"/>
            </a:br>
            <a:r>
              <a:rPr lang="en-US" dirty="0" smtClean="0"/>
              <a:t>Healthy Aging</a:t>
            </a:r>
            <a:endParaRPr lang="en-US" dirty="0"/>
          </a:p>
        </p:txBody>
      </p:sp>
      <p:sp>
        <p:nvSpPr>
          <p:cNvPr id="3" name="Content Placeholder 2"/>
          <p:cNvSpPr>
            <a:spLocks noGrp="1"/>
          </p:cNvSpPr>
          <p:nvPr>
            <p:ph idx="1"/>
          </p:nvPr>
        </p:nvSpPr>
        <p:spPr>
          <a:xfrm>
            <a:off x="228600" y="1905000"/>
            <a:ext cx="8610600" cy="4195481"/>
          </a:xfrm>
        </p:spPr>
        <p:txBody>
          <a:bodyPr>
            <a:noAutofit/>
          </a:bodyPr>
          <a:lstStyle/>
          <a:p>
            <a:r>
              <a:rPr lang="en-US" sz="1600" b="1" dirty="0">
                <a:solidFill>
                  <a:schemeClr val="bg1"/>
                </a:solidFill>
              </a:rPr>
              <a:t>Student Learning Outcomes: </a:t>
            </a:r>
          </a:p>
          <a:p>
            <a:pPr marL="0" indent="0">
              <a:buNone/>
            </a:pPr>
            <a:r>
              <a:rPr lang="en-US" sz="1600" u="sng" dirty="0">
                <a:solidFill>
                  <a:schemeClr val="bg1"/>
                </a:solidFill>
              </a:rPr>
              <a:t>Upon completion of this course, the student will be able to:</a:t>
            </a:r>
          </a:p>
          <a:p>
            <a:pPr marL="342900" lvl="0" indent="-342900">
              <a:buFont typeface="+mj-lt"/>
              <a:buAutoNum type="arabicPeriod"/>
            </a:pPr>
            <a:r>
              <a:rPr lang="en-US" sz="1600" dirty="0" smtClean="0">
                <a:solidFill>
                  <a:schemeClr val="bg1"/>
                </a:solidFill>
              </a:rPr>
              <a:t>Use </a:t>
            </a:r>
            <a:r>
              <a:rPr lang="en-US" sz="1600" dirty="0">
                <a:solidFill>
                  <a:schemeClr val="bg1"/>
                </a:solidFill>
              </a:rPr>
              <a:t>the nursing process and critical thinking to promote, maintain, and restore the health of culturally and ethnically diverse older adults and their families within their </a:t>
            </a:r>
            <a:r>
              <a:rPr lang="en-US" sz="1600" dirty="0" smtClean="0">
                <a:solidFill>
                  <a:schemeClr val="bg1"/>
                </a:solidFill>
              </a:rPr>
              <a:t>communities.</a:t>
            </a:r>
          </a:p>
          <a:p>
            <a:pPr marL="342900" lvl="0" indent="-342900">
              <a:buFont typeface="+mj-lt"/>
              <a:buAutoNum type="arabicPeriod"/>
            </a:pPr>
            <a:r>
              <a:rPr lang="en-US" sz="1600" dirty="0" smtClean="0">
                <a:solidFill>
                  <a:schemeClr val="bg1"/>
                </a:solidFill>
              </a:rPr>
              <a:t>Using </a:t>
            </a:r>
            <a:r>
              <a:rPr lang="en-US" sz="1600" dirty="0">
                <a:solidFill>
                  <a:schemeClr val="bg1"/>
                </a:solidFill>
              </a:rPr>
              <a:t>a problem-solving process, formulate conclusions that are goal-directed, ethical and based on standards of professional nursing practice for older individuals, families and </a:t>
            </a:r>
            <a:r>
              <a:rPr lang="en-US" sz="1600" dirty="0" smtClean="0">
                <a:solidFill>
                  <a:schemeClr val="bg1"/>
                </a:solidFill>
              </a:rPr>
              <a:t>communities.</a:t>
            </a:r>
          </a:p>
          <a:p>
            <a:pPr marL="342900" lvl="0" indent="-342900">
              <a:buFont typeface="+mj-lt"/>
              <a:buAutoNum type="arabicPeriod"/>
            </a:pPr>
            <a:r>
              <a:rPr lang="en-US" sz="1600" dirty="0" smtClean="0">
                <a:solidFill>
                  <a:schemeClr val="bg1"/>
                </a:solidFill>
              </a:rPr>
              <a:t>Demonstrate </a:t>
            </a:r>
            <a:r>
              <a:rPr lang="en-US" sz="1600" dirty="0">
                <a:solidFill>
                  <a:schemeClr val="bg1"/>
                </a:solidFill>
              </a:rPr>
              <a:t>caring of the aging client by promoting an atmosphere of mutual respect and trust in a collaborative environment while providing hope, support and compassion to assist in the achievement of desired </a:t>
            </a:r>
            <a:r>
              <a:rPr lang="en-US" sz="1600" dirty="0" smtClean="0">
                <a:solidFill>
                  <a:schemeClr val="bg1"/>
                </a:solidFill>
              </a:rPr>
              <a:t>outcomes.</a:t>
            </a:r>
          </a:p>
          <a:p>
            <a:pPr marL="342900" lvl="0" indent="-342900">
              <a:buFont typeface="+mj-lt"/>
              <a:buAutoNum type="arabicPeriod"/>
            </a:pPr>
            <a:r>
              <a:rPr lang="en-US" sz="1600" dirty="0" smtClean="0">
                <a:solidFill>
                  <a:schemeClr val="bg1"/>
                </a:solidFill>
              </a:rPr>
              <a:t>Communicate </a:t>
            </a:r>
            <a:r>
              <a:rPr lang="en-US" sz="1600" dirty="0">
                <a:solidFill>
                  <a:schemeClr val="bg1"/>
                </a:solidFill>
              </a:rPr>
              <a:t>and collaborate with members of the health care team and consumers to provide and improve delivery of health care in settings where health care of older adults is </a:t>
            </a:r>
            <a:r>
              <a:rPr lang="en-US" sz="1600" dirty="0" smtClean="0">
                <a:solidFill>
                  <a:schemeClr val="bg1"/>
                </a:solidFill>
              </a:rPr>
              <a:t>provided.</a:t>
            </a:r>
          </a:p>
          <a:p>
            <a:pPr marL="342900" lvl="0" indent="-342900">
              <a:buFont typeface="+mj-lt"/>
              <a:buAutoNum type="arabicPeriod"/>
            </a:pPr>
            <a:r>
              <a:rPr lang="en-US" sz="1600" dirty="0" smtClean="0">
                <a:solidFill>
                  <a:schemeClr val="bg1"/>
                </a:solidFill>
              </a:rPr>
              <a:t>Effectively </a:t>
            </a:r>
            <a:r>
              <a:rPr lang="en-US" sz="1600" dirty="0">
                <a:solidFill>
                  <a:schemeClr val="bg1"/>
                </a:solidFill>
              </a:rPr>
              <a:t>validate activities associated with client care through written recordings that reflect quality and accountability in the provision of care</a:t>
            </a:r>
            <a:r>
              <a:rPr lang="en-US" sz="1600" dirty="0" smtClean="0">
                <a:solidFill>
                  <a:schemeClr val="bg1"/>
                </a:solidFill>
              </a:rPr>
              <a:t>.</a:t>
            </a:r>
            <a:endParaRPr lang="en-US" sz="1600" dirty="0">
              <a:solidFill>
                <a:schemeClr val="bg1"/>
              </a:solidFill>
            </a:endParaRPr>
          </a:p>
        </p:txBody>
      </p:sp>
    </p:spTree>
    <p:extLst>
      <p:ext uri="{BB962C8B-B14F-4D97-AF65-F5344CB8AC3E}">
        <p14:creationId xmlns:p14="http://schemas.microsoft.com/office/powerpoint/2010/main" val="12198026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5937755" cy="1188720"/>
          </a:xfrm>
        </p:spPr>
        <p:txBody>
          <a:bodyPr/>
          <a:lstStyle/>
          <a:p>
            <a:r>
              <a:rPr lang="en-US" dirty="0"/>
              <a:t>NURS </a:t>
            </a:r>
            <a:r>
              <a:rPr lang="en-US" dirty="0" smtClean="0"/>
              <a:t>3064 </a:t>
            </a:r>
            <a:r>
              <a:rPr lang="en-US" dirty="0"/>
              <a:t/>
            </a:r>
            <a:br>
              <a:rPr lang="en-US" dirty="0"/>
            </a:br>
            <a:r>
              <a:rPr lang="en-US" dirty="0" smtClean="0"/>
              <a:t>Healthy Aging cont.</a:t>
            </a:r>
            <a:endParaRPr lang="en-US" dirty="0"/>
          </a:p>
        </p:txBody>
      </p:sp>
      <p:sp>
        <p:nvSpPr>
          <p:cNvPr id="3" name="Content Placeholder 2"/>
          <p:cNvSpPr>
            <a:spLocks noGrp="1"/>
          </p:cNvSpPr>
          <p:nvPr>
            <p:ph idx="1"/>
          </p:nvPr>
        </p:nvSpPr>
        <p:spPr>
          <a:xfrm>
            <a:off x="381000" y="1981200"/>
            <a:ext cx="8382000" cy="4195481"/>
          </a:xfrm>
        </p:spPr>
        <p:txBody>
          <a:bodyPr>
            <a:noAutofit/>
          </a:bodyPr>
          <a:lstStyle/>
          <a:p>
            <a:pPr marL="0" lvl="0" indent="0">
              <a:buNone/>
            </a:pPr>
            <a:r>
              <a:rPr lang="en-US" sz="1600" dirty="0" smtClean="0">
                <a:solidFill>
                  <a:schemeClr val="bg1"/>
                </a:solidFill>
              </a:rPr>
              <a:t>6.    Demonstrate </a:t>
            </a:r>
            <a:r>
              <a:rPr lang="en-US" sz="1600" dirty="0">
                <a:solidFill>
                  <a:schemeClr val="bg1"/>
                </a:solidFill>
              </a:rPr>
              <a:t>a knowledge of and sensitivity to the beliefs and values of the aging client as well </a:t>
            </a:r>
            <a:r>
              <a:rPr lang="en-US" sz="1600" dirty="0" smtClean="0">
                <a:solidFill>
                  <a:schemeClr val="bg1"/>
                </a:solidFill>
              </a:rPr>
              <a:t>as the </a:t>
            </a:r>
            <a:r>
              <a:rPr lang="en-US" sz="1600" dirty="0">
                <a:solidFill>
                  <a:schemeClr val="bg1"/>
                </a:solidFill>
              </a:rPr>
              <a:t>impact of diversity on the health care experience.</a:t>
            </a:r>
          </a:p>
          <a:p>
            <a:pPr marL="0" lvl="0" indent="0">
              <a:buNone/>
            </a:pPr>
            <a:r>
              <a:rPr lang="en-US" sz="1600" dirty="0" smtClean="0">
                <a:solidFill>
                  <a:schemeClr val="bg1"/>
                </a:solidFill>
              </a:rPr>
              <a:t>7.</a:t>
            </a:r>
            <a:r>
              <a:rPr lang="en-US" sz="1600" b="1" dirty="0" smtClean="0">
                <a:solidFill>
                  <a:schemeClr val="bg1"/>
                </a:solidFill>
              </a:rPr>
              <a:t> </a:t>
            </a:r>
            <a:r>
              <a:rPr lang="en-US" sz="1600" dirty="0" smtClean="0">
                <a:solidFill>
                  <a:schemeClr val="bg1"/>
                </a:solidFill>
              </a:rPr>
              <a:t>Assist </a:t>
            </a:r>
            <a:r>
              <a:rPr lang="en-US" sz="1600" dirty="0">
                <a:solidFill>
                  <a:schemeClr val="bg1"/>
                </a:solidFill>
              </a:rPr>
              <a:t>aging clients in varying locations on the wellness continuum to meet their own health care </a:t>
            </a:r>
            <a:r>
              <a:rPr lang="en-US" sz="1600" dirty="0" smtClean="0">
                <a:solidFill>
                  <a:schemeClr val="bg1"/>
                </a:solidFill>
              </a:rPr>
              <a:t>needs</a:t>
            </a:r>
            <a:r>
              <a:rPr lang="en-US" sz="1600" dirty="0">
                <a:solidFill>
                  <a:schemeClr val="bg1"/>
                </a:solidFill>
              </a:rPr>
              <a:t>, including maintenance of health and/or restoration of function.</a:t>
            </a:r>
          </a:p>
          <a:p>
            <a:pPr marL="0" lvl="0" indent="0">
              <a:buNone/>
            </a:pPr>
            <a:r>
              <a:rPr lang="en-US" sz="1600" dirty="0" smtClean="0">
                <a:solidFill>
                  <a:schemeClr val="bg1"/>
                </a:solidFill>
              </a:rPr>
              <a:t>8. Facilitate </a:t>
            </a:r>
            <a:r>
              <a:rPr lang="en-US" sz="1600" dirty="0">
                <a:solidFill>
                  <a:schemeClr val="bg1"/>
                </a:solidFill>
              </a:rPr>
              <a:t>the aging client’s acquisition of knowledge, skills and attitudes that lead to a positive change in health behaviors.</a:t>
            </a:r>
          </a:p>
          <a:p>
            <a:pPr marL="0" lvl="0" indent="0">
              <a:buNone/>
            </a:pPr>
            <a:r>
              <a:rPr lang="en-US" sz="1600" dirty="0" smtClean="0">
                <a:solidFill>
                  <a:schemeClr val="bg1"/>
                </a:solidFill>
              </a:rPr>
              <a:t>9. Apply </a:t>
            </a:r>
            <a:r>
              <a:rPr lang="en-US" sz="1600" dirty="0">
                <a:solidFill>
                  <a:schemeClr val="bg1"/>
                </a:solidFill>
              </a:rPr>
              <a:t>nursing knowledge to provide cost-effective quality health care and serve as a client advocate in settings where health care of the older adults is provided.</a:t>
            </a:r>
          </a:p>
          <a:p>
            <a:pPr marL="0" lvl="0" indent="0">
              <a:buNone/>
            </a:pPr>
            <a:r>
              <a:rPr lang="en-US" sz="1600" dirty="0" smtClean="0">
                <a:solidFill>
                  <a:schemeClr val="bg1"/>
                </a:solidFill>
              </a:rPr>
              <a:t>10. Apply </a:t>
            </a:r>
            <a:r>
              <a:rPr lang="en-US" sz="1600" dirty="0">
                <a:solidFill>
                  <a:schemeClr val="bg1"/>
                </a:solidFill>
              </a:rPr>
              <a:t>teaching/learning principles to staff education relevant to health care needs of the older adult.</a:t>
            </a:r>
          </a:p>
          <a:p>
            <a:pPr marL="0" lvl="0" indent="0">
              <a:buNone/>
            </a:pPr>
            <a:r>
              <a:rPr lang="en-US" sz="1600" dirty="0" smtClean="0">
                <a:solidFill>
                  <a:schemeClr val="bg1"/>
                </a:solidFill>
              </a:rPr>
              <a:t>11. Use </a:t>
            </a:r>
            <a:r>
              <a:rPr lang="en-US" sz="1600" dirty="0">
                <a:solidFill>
                  <a:schemeClr val="bg1"/>
                </a:solidFill>
              </a:rPr>
              <a:t>therapeutic communication to communicate with older clients and their families</a:t>
            </a:r>
          </a:p>
          <a:p>
            <a:pPr lvl="0"/>
            <a:endParaRPr lang="en-US" sz="1050" dirty="0"/>
          </a:p>
        </p:txBody>
      </p:sp>
    </p:spTree>
    <p:extLst>
      <p:ext uri="{BB962C8B-B14F-4D97-AF65-F5344CB8AC3E}">
        <p14:creationId xmlns:p14="http://schemas.microsoft.com/office/powerpoint/2010/main" val="5434972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5937755" cy="1188720"/>
          </a:xfrm>
        </p:spPr>
        <p:txBody>
          <a:bodyPr>
            <a:normAutofit fontScale="90000"/>
          </a:bodyPr>
          <a:lstStyle/>
          <a:p>
            <a:r>
              <a:rPr lang="en-US" sz="2800" dirty="0" smtClean="0"/>
              <a:t>NURS 4504 Leadership and Management in Professional Nursing</a:t>
            </a:r>
            <a:endParaRPr lang="en-US" sz="2800" dirty="0"/>
          </a:p>
        </p:txBody>
      </p:sp>
      <p:sp>
        <p:nvSpPr>
          <p:cNvPr id="5" name="Content Placeholder 4"/>
          <p:cNvSpPr>
            <a:spLocks noGrp="1"/>
          </p:cNvSpPr>
          <p:nvPr>
            <p:ph idx="1"/>
          </p:nvPr>
        </p:nvSpPr>
        <p:spPr>
          <a:xfrm>
            <a:off x="228600" y="1853248"/>
            <a:ext cx="8534400" cy="4928552"/>
          </a:xfrm>
        </p:spPr>
        <p:txBody>
          <a:bodyPr>
            <a:normAutofit fontScale="55000" lnSpcReduction="20000"/>
          </a:bodyPr>
          <a:lstStyle/>
          <a:p>
            <a:pPr marL="0" marR="0">
              <a:spcBef>
                <a:spcPts val="0"/>
              </a:spcBef>
              <a:spcAft>
                <a:spcPts val="600"/>
              </a:spcAft>
            </a:pPr>
            <a:r>
              <a:rPr lang="en-US" sz="2900" b="1" dirty="0">
                <a:solidFill>
                  <a:schemeClr val="bg1"/>
                </a:solidFill>
                <a:ea typeface="Times New Roman" panose="02020603050405020304" pitchFamily="18" charset="0"/>
              </a:rPr>
              <a:t>Student Learning Outcomes:</a:t>
            </a:r>
            <a:endParaRPr lang="en-US" sz="2900" dirty="0">
              <a:solidFill>
                <a:schemeClr val="bg1"/>
              </a:solidFill>
              <a:ea typeface="Times New Roman" panose="02020603050405020304" pitchFamily="18" charset="0"/>
            </a:endParaRPr>
          </a:p>
          <a:p>
            <a:pPr marL="0" marR="0" indent="0">
              <a:spcBef>
                <a:spcPts val="0"/>
              </a:spcBef>
              <a:spcAft>
                <a:spcPts val="600"/>
              </a:spcAft>
              <a:buNone/>
            </a:pPr>
            <a:r>
              <a:rPr lang="en-US" sz="2900" dirty="0" smtClean="0">
                <a:solidFill>
                  <a:schemeClr val="bg1"/>
                </a:solidFill>
                <a:ea typeface="Times New Roman" panose="02020603050405020304" pitchFamily="18" charset="0"/>
              </a:rPr>
              <a:t>        By </a:t>
            </a:r>
            <a:r>
              <a:rPr lang="en-US" sz="2900" dirty="0">
                <a:solidFill>
                  <a:schemeClr val="bg1"/>
                </a:solidFill>
                <a:ea typeface="Times New Roman" panose="02020603050405020304" pitchFamily="18" charset="0"/>
              </a:rPr>
              <a:t>the conclusion of the course the student should be able to:</a:t>
            </a:r>
          </a:p>
          <a:p>
            <a:pPr marL="457200" marR="0" lvl="0" indent="-457200">
              <a:spcBef>
                <a:spcPts val="0"/>
              </a:spcBef>
              <a:spcAft>
                <a:spcPts val="600"/>
              </a:spcAft>
              <a:buFont typeface="+mj-lt"/>
              <a:buAutoNum type="arabicPeriod"/>
              <a:tabLst>
                <a:tab pos="-914400" algn="l"/>
                <a:tab pos="-457200" algn="l"/>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US" sz="2900" dirty="0" smtClean="0">
                <a:solidFill>
                  <a:schemeClr val="bg1"/>
                </a:solidFill>
                <a:ea typeface="Times New Roman" panose="02020603050405020304" pitchFamily="18" charset="0"/>
              </a:rPr>
              <a:t>Use </a:t>
            </a:r>
            <a:r>
              <a:rPr lang="en-US" sz="2900" dirty="0">
                <a:solidFill>
                  <a:schemeClr val="bg1"/>
                </a:solidFill>
                <a:ea typeface="Times New Roman" panose="02020603050405020304" pitchFamily="18" charset="0"/>
              </a:rPr>
              <a:t>leadership and management principles and the nursing process to promote, maintain, and restore the health of culturally and ethnically diverse individuals, families, and communities throughout the </a:t>
            </a:r>
            <a:r>
              <a:rPr lang="en-US" sz="2900" dirty="0" smtClean="0">
                <a:solidFill>
                  <a:schemeClr val="bg1"/>
                </a:solidFill>
                <a:ea typeface="Times New Roman" panose="02020603050405020304" pitchFamily="18" charset="0"/>
              </a:rPr>
              <a:t>lifespan.</a:t>
            </a:r>
            <a:endParaRPr lang="en-US" sz="2900" dirty="0">
              <a:solidFill>
                <a:schemeClr val="bg1"/>
              </a:solidFill>
              <a:ea typeface="Times New Roman" panose="02020603050405020304" pitchFamily="18" charset="0"/>
            </a:endParaRPr>
          </a:p>
          <a:p>
            <a:pPr marL="457200" marR="0" lvl="0" indent="-457200">
              <a:spcBef>
                <a:spcPts val="0"/>
              </a:spcBef>
              <a:spcAft>
                <a:spcPts val="600"/>
              </a:spcAft>
              <a:buFont typeface="+mj-lt"/>
              <a:buAutoNum type="arabicPeriod"/>
              <a:tabLst>
                <a:tab pos="-914400" algn="l"/>
                <a:tab pos="-457200" algn="l"/>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US" sz="2900" dirty="0" smtClean="0">
                <a:solidFill>
                  <a:schemeClr val="bg1"/>
                </a:solidFill>
                <a:ea typeface="Times New Roman" panose="02020603050405020304" pitchFamily="18" charset="0"/>
              </a:rPr>
              <a:t>Formulate </a:t>
            </a:r>
            <a:r>
              <a:rPr lang="en-US" sz="2900" dirty="0">
                <a:solidFill>
                  <a:schemeClr val="bg1"/>
                </a:solidFill>
                <a:ea typeface="Times New Roman" panose="02020603050405020304" pitchFamily="18" charset="0"/>
              </a:rPr>
              <a:t>nursing judgments using a problem solving process that is goal directed, ethical, and based on standards of professional nursing practice for individuals, families, and </a:t>
            </a:r>
            <a:r>
              <a:rPr lang="en-US" sz="2900" dirty="0" smtClean="0">
                <a:solidFill>
                  <a:schemeClr val="bg1"/>
                </a:solidFill>
                <a:ea typeface="Times New Roman" panose="02020603050405020304" pitchFamily="18" charset="0"/>
              </a:rPr>
              <a:t>communities.</a:t>
            </a:r>
          </a:p>
          <a:p>
            <a:pPr marL="457200" marR="0" lvl="0" indent="-457200">
              <a:spcBef>
                <a:spcPts val="0"/>
              </a:spcBef>
              <a:spcAft>
                <a:spcPts val="600"/>
              </a:spcAft>
              <a:buFont typeface="+mj-lt"/>
              <a:buAutoNum type="arabicPeriod"/>
              <a:tabLst>
                <a:tab pos="-914400" algn="l"/>
                <a:tab pos="-457200" algn="l"/>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US" sz="2900" dirty="0" smtClean="0">
                <a:solidFill>
                  <a:schemeClr val="bg1"/>
                </a:solidFill>
                <a:ea typeface="Times New Roman" panose="02020603050405020304" pitchFamily="18" charset="0"/>
              </a:rPr>
              <a:t>Communicate </a:t>
            </a:r>
            <a:r>
              <a:rPr lang="en-US" sz="2900" dirty="0">
                <a:solidFill>
                  <a:schemeClr val="bg1"/>
                </a:solidFill>
                <a:ea typeface="Times New Roman" panose="02020603050405020304" pitchFamily="18" charset="0"/>
              </a:rPr>
              <a:t>and collaborate with members of the health care team and consumers to provide and improve delivery of health care in a variety of </a:t>
            </a:r>
            <a:r>
              <a:rPr lang="en-US" sz="2900" dirty="0" smtClean="0">
                <a:solidFill>
                  <a:schemeClr val="bg1"/>
                </a:solidFill>
                <a:ea typeface="Times New Roman" panose="02020603050405020304" pitchFamily="18" charset="0"/>
              </a:rPr>
              <a:t>settings.</a:t>
            </a:r>
          </a:p>
          <a:p>
            <a:pPr marL="457200" marR="0" lvl="0" indent="-457200">
              <a:spcBef>
                <a:spcPts val="0"/>
              </a:spcBef>
              <a:spcAft>
                <a:spcPts val="600"/>
              </a:spcAft>
              <a:buFont typeface="+mj-lt"/>
              <a:buAutoNum type="arabicPeriod"/>
              <a:tabLst>
                <a:tab pos="-914400" algn="l"/>
                <a:tab pos="-457200" algn="l"/>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US" sz="2900" dirty="0" smtClean="0">
                <a:solidFill>
                  <a:schemeClr val="bg1"/>
                </a:solidFill>
                <a:ea typeface="Times New Roman" panose="02020603050405020304" pitchFamily="18" charset="0"/>
              </a:rPr>
              <a:t>Use </a:t>
            </a:r>
            <a:r>
              <a:rPr lang="en-US" sz="2900" dirty="0">
                <a:solidFill>
                  <a:schemeClr val="bg1"/>
                </a:solidFill>
                <a:ea typeface="Times New Roman" panose="02020603050405020304" pitchFamily="18" charset="0"/>
              </a:rPr>
              <a:t>critical thinking with leadership and management theories to analyze nursing and/or health </a:t>
            </a:r>
            <a:r>
              <a:rPr lang="en-US" sz="2900" dirty="0" smtClean="0">
                <a:solidFill>
                  <a:schemeClr val="bg1"/>
                </a:solidFill>
                <a:ea typeface="Times New Roman" panose="02020603050405020304" pitchFamily="18" charset="0"/>
              </a:rPr>
              <a:t>research.</a:t>
            </a:r>
          </a:p>
          <a:p>
            <a:pPr marL="457200" marR="0" lvl="0" indent="-457200">
              <a:spcBef>
                <a:spcPts val="0"/>
              </a:spcBef>
              <a:spcAft>
                <a:spcPts val="600"/>
              </a:spcAft>
              <a:buFont typeface="+mj-lt"/>
              <a:buAutoNum type="arabicPeriod"/>
              <a:tabLst>
                <a:tab pos="-914400" algn="l"/>
                <a:tab pos="-457200" algn="l"/>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US" sz="2900" dirty="0" smtClean="0">
                <a:solidFill>
                  <a:schemeClr val="bg1"/>
                </a:solidFill>
                <a:ea typeface="Times New Roman" panose="02020603050405020304" pitchFamily="18" charset="0"/>
              </a:rPr>
              <a:t>Use </a:t>
            </a:r>
            <a:r>
              <a:rPr lang="en-US" sz="2900" dirty="0">
                <a:solidFill>
                  <a:schemeClr val="bg1"/>
                </a:solidFill>
                <a:ea typeface="Times New Roman" panose="02020603050405020304" pitchFamily="18" charset="0"/>
              </a:rPr>
              <a:t>the best available research evidence in applying leadership and management </a:t>
            </a:r>
            <a:r>
              <a:rPr lang="en-US" sz="2900" dirty="0" smtClean="0">
                <a:solidFill>
                  <a:schemeClr val="bg1"/>
                </a:solidFill>
                <a:ea typeface="Times New Roman" panose="02020603050405020304" pitchFamily="18" charset="0"/>
              </a:rPr>
              <a:t>principles.</a:t>
            </a:r>
          </a:p>
          <a:p>
            <a:pPr marL="457200" marR="0" lvl="0" indent="-457200">
              <a:spcBef>
                <a:spcPts val="0"/>
              </a:spcBef>
              <a:spcAft>
                <a:spcPts val="600"/>
              </a:spcAft>
              <a:buFont typeface="+mj-lt"/>
              <a:buAutoNum type="arabicPeriod"/>
              <a:tabLst>
                <a:tab pos="-914400" algn="l"/>
                <a:tab pos="-457200" algn="l"/>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US" sz="2900" dirty="0" smtClean="0">
                <a:solidFill>
                  <a:schemeClr val="bg1"/>
                </a:solidFill>
                <a:ea typeface="Times New Roman" panose="02020603050405020304" pitchFamily="18" charset="0"/>
              </a:rPr>
              <a:t>Apply </a:t>
            </a:r>
            <a:r>
              <a:rPr lang="en-US" sz="2900" dirty="0">
                <a:solidFill>
                  <a:schemeClr val="bg1"/>
                </a:solidFill>
                <a:ea typeface="Times New Roman" panose="02020603050405020304" pitchFamily="18" charset="0"/>
              </a:rPr>
              <a:t>leadership and management skills to provide cost effective quality health care and serve as a client advocate in a variety of health care </a:t>
            </a:r>
            <a:r>
              <a:rPr lang="en-US" sz="2900" dirty="0" smtClean="0">
                <a:solidFill>
                  <a:schemeClr val="bg1"/>
                </a:solidFill>
                <a:ea typeface="Times New Roman" panose="02020603050405020304" pitchFamily="18" charset="0"/>
              </a:rPr>
              <a:t>settings.</a:t>
            </a:r>
          </a:p>
          <a:p>
            <a:pPr marL="457200" marR="0" lvl="0" indent="-457200">
              <a:spcBef>
                <a:spcPts val="0"/>
              </a:spcBef>
              <a:spcAft>
                <a:spcPts val="600"/>
              </a:spcAft>
              <a:buFont typeface="+mj-lt"/>
              <a:buAutoNum type="arabicPeriod"/>
              <a:tabLst>
                <a:tab pos="-914400" algn="l"/>
                <a:tab pos="-457200" algn="l"/>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US" sz="2900" dirty="0" smtClean="0">
                <a:solidFill>
                  <a:schemeClr val="bg1"/>
                </a:solidFill>
                <a:ea typeface="Times New Roman" panose="02020603050405020304" pitchFamily="18" charset="0"/>
              </a:rPr>
              <a:t>Apply </a:t>
            </a:r>
            <a:r>
              <a:rPr lang="en-US" sz="2900" dirty="0">
                <a:solidFill>
                  <a:schemeClr val="bg1"/>
                </a:solidFill>
                <a:ea typeface="Times New Roman" panose="02020603050405020304" pitchFamily="18" charset="0"/>
              </a:rPr>
              <a:t>a change theory to support an identified need for improvement in the delivery of care in a health care </a:t>
            </a:r>
            <a:r>
              <a:rPr lang="en-US" sz="2900" dirty="0" smtClean="0">
                <a:solidFill>
                  <a:schemeClr val="bg1"/>
                </a:solidFill>
                <a:ea typeface="Times New Roman" panose="02020603050405020304" pitchFamily="18" charset="0"/>
              </a:rPr>
              <a:t>setting.</a:t>
            </a:r>
          </a:p>
          <a:p>
            <a:pPr marL="457200" marR="0" lvl="0" indent="-457200">
              <a:spcBef>
                <a:spcPts val="0"/>
              </a:spcBef>
              <a:spcAft>
                <a:spcPts val="600"/>
              </a:spcAft>
              <a:buFont typeface="+mj-lt"/>
              <a:buAutoNum type="arabicPeriod"/>
              <a:tabLst>
                <a:tab pos="-914400" algn="l"/>
                <a:tab pos="-457200" algn="l"/>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US" sz="2900" dirty="0" smtClean="0">
                <a:solidFill>
                  <a:schemeClr val="bg1"/>
                </a:solidFill>
                <a:ea typeface="Times New Roman" panose="02020603050405020304" pitchFamily="18" charset="0"/>
              </a:rPr>
              <a:t>Prepare </a:t>
            </a:r>
            <a:r>
              <a:rPr lang="en-US" sz="2900" dirty="0">
                <a:solidFill>
                  <a:schemeClr val="bg1"/>
                </a:solidFill>
                <a:ea typeface="Times New Roman" panose="02020603050405020304" pitchFamily="18" charset="0"/>
              </a:rPr>
              <a:t>for NCLEX-RN according to School of Nursing requirements.</a:t>
            </a:r>
          </a:p>
          <a:p>
            <a:pPr marL="0" indent="0">
              <a:spcBef>
                <a:spcPts val="0"/>
              </a:spcBef>
              <a:buNone/>
              <a:tabLst>
                <a:tab pos="3000375" algn="ctr"/>
              </a:tabLst>
            </a:pPr>
            <a:r>
              <a:rPr lang="en-US" dirty="0">
                <a:latin typeface="Times New Roman" panose="02020603050405020304" pitchFamily="18" charset="0"/>
              </a:rPr>
              <a:t> </a:t>
            </a:r>
            <a:endParaRPr lang="en-US" b="1" dirty="0">
              <a:latin typeface="Arial" panose="020B0604020202020204" pitchFamily="34" charset="0"/>
            </a:endParaRPr>
          </a:p>
          <a:p>
            <a:endParaRPr lang="en-US" dirty="0"/>
          </a:p>
        </p:txBody>
      </p:sp>
    </p:spTree>
    <p:extLst>
      <p:ext uri="{BB962C8B-B14F-4D97-AF65-F5344CB8AC3E}">
        <p14:creationId xmlns:p14="http://schemas.microsoft.com/office/powerpoint/2010/main" val="30449143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7948" y="304800"/>
            <a:ext cx="7055380" cy="1400530"/>
          </a:xfrm>
        </p:spPr>
        <p:txBody>
          <a:bodyPr>
            <a:normAutofit fontScale="90000"/>
          </a:bodyPr>
          <a:lstStyle/>
          <a:p>
            <a:pPr algn="ctr"/>
            <a:r>
              <a:rPr lang="en-US" sz="3200" b="1" dirty="0" smtClean="0">
                <a:ea typeface="Times New Roman" panose="02020603050405020304" pitchFamily="18" charset="0"/>
                <a:cs typeface="Times New Roman" panose="02020603050405020304" pitchFamily="18" charset="0"/>
              </a:rPr>
              <a:t/>
            </a:r>
            <a:br>
              <a:rPr lang="en-US" sz="3200" b="1" dirty="0" smtClean="0">
                <a:ea typeface="Times New Roman" panose="02020603050405020304" pitchFamily="18" charset="0"/>
                <a:cs typeface="Times New Roman" panose="02020603050405020304" pitchFamily="18" charset="0"/>
              </a:rPr>
            </a:br>
            <a:r>
              <a:rPr lang="en-US" sz="3200" b="1" dirty="0" smtClean="0">
                <a:ea typeface="Times New Roman" panose="02020603050405020304" pitchFamily="18" charset="0"/>
                <a:cs typeface="Times New Roman" panose="02020603050405020304" pitchFamily="18" charset="0"/>
              </a:rPr>
              <a:t>QUALIFICATIONS </a:t>
            </a:r>
            <a:br>
              <a:rPr lang="en-US" sz="3200" b="1" dirty="0" smtClean="0">
                <a:ea typeface="Times New Roman" panose="02020603050405020304" pitchFamily="18" charset="0"/>
                <a:cs typeface="Times New Roman" panose="02020603050405020304" pitchFamily="18" charset="0"/>
              </a:rPr>
            </a:br>
            <a:r>
              <a:rPr lang="en-US" sz="2000" b="1" dirty="0" smtClean="0">
                <a:ea typeface="Times New Roman" panose="02020603050405020304" pitchFamily="18" charset="0"/>
                <a:cs typeface="Times New Roman" panose="02020603050405020304" pitchFamily="18" charset="0"/>
              </a:rPr>
              <a:t>OF PRACTICUM PRECEPTOR</a:t>
            </a:r>
            <a:r>
              <a:rPr lang="en-US" sz="3200" dirty="0">
                <a:ea typeface="Times New Roman" panose="02020603050405020304" pitchFamily="18" charset="0"/>
                <a:cs typeface="Times New Roman" panose="02020603050405020304" pitchFamily="18" charset="0"/>
              </a:rPr>
              <a:t/>
            </a:r>
            <a:br>
              <a:rPr lang="en-US" sz="3200" dirty="0">
                <a:ea typeface="Times New Roman" panose="02020603050405020304" pitchFamily="18" charset="0"/>
                <a:cs typeface="Times New Roman" panose="02020603050405020304" pitchFamily="18" charset="0"/>
              </a:rPr>
            </a:br>
            <a:endParaRPr lang="en-US" sz="3200" dirty="0"/>
          </a:p>
        </p:txBody>
      </p:sp>
      <p:sp>
        <p:nvSpPr>
          <p:cNvPr id="3" name="Content Placeholder 2"/>
          <p:cNvSpPr>
            <a:spLocks noGrp="1"/>
          </p:cNvSpPr>
          <p:nvPr>
            <p:ph idx="1"/>
          </p:nvPr>
        </p:nvSpPr>
        <p:spPr>
          <a:xfrm>
            <a:off x="484710" y="2086330"/>
            <a:ext cx="7981857" cy="3962406"/>
          </a:xfrm>
        </p:spPr>
        <p:txBody>
          <a:bodyPr>
            <a:normAutofit/>
          </a:bodyPr>
          <a:lstStyle/>
          <a:p>
            <a:pPr marL="342900" marR="0" lvl="0" indent="-342900">
              <a:spcBef>
                <a:spcPts val="0"/>
              </a:spcBef>
              <a:spcAft>
                <a:spcPts val="600"/>
              </a:spcAft>
              <a:buFont typeface="+mj-lt"/>
              <a:buAutoNum type="arabicPeriod"/>
              <a:tabLst>
                <a:tab pos="-685800" algn="l"/>
                <a:tab pos="-457200" algn="l"/>
                <a:tab pos="0" algn="l"/>
                <a:tab pos="457200" algn="l"/>
                <a:tab pos="8001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pPr>
            <a:r>
              <a:rPr lang="en-US" dirty="0">
                <a:solidFill>
                  <a:schemeClr val="bg1"/>
                </a:solidFill>
                <a:ea typeface="Times New Roman" panose="02020603050405020304" pitchFamily="18" charset="0"/>
                <a:cs typeface="Times New Roman" panose="02020603050405020304" pitchFamily="18" charset="0"/>
              </a:rPr>
              <a:t>Licensed to practice as a Registered Nurse in </a:t>
            </a:r>
            <a:r>
              <a:rPr lang="en-US" dirty="0" smtClean="0">
                <a:solidFill>
                  <a:schemeClr val="bg1"/>
                </a:solidFill>
                <a:ea typeface="Times New Roman" panose="02020603050405020304" pitchFamily="18" charset="0"/>
                <a:cs typeface="Times New Roman" panose="02020603050405020304" pitchFamily="18" charset="0"/>
              </a:rPr>
              <a:t>Arkansas or compact state.  </a:t>
            </a:r>
          </a:p>
          <a:p>
            <a:pPr marL="342900" marR="0" lvl="0" indent="-342900">
              <a:spcBef>
                <a:spcPts val="0"/>
              </a:spcBef>
              <a:spcAft>
                <a:spcPts val="600"/>
              </a:spcAft>
              <a:buFont typeface="+mj-lt"/>
              <a:buAutoNum type="arabicPeriod"/>
              <a:tabLst>
                <a:tab pos="-685800" algn="l"/>
                <a:tab pos="-457200" algn="l"/>
                <a:tab pos="0" algn="l"/>
                <a:tab pos="457200" algn="l"/>
                <a:tab pos="8001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pPr>
            <a:r>
              <a:rPr lang="en-US" dirty="0" smtClean="0">
                <a:solidFill>
                  <a:schemeClr val="bg1"/>
                </a:solidFill>
                <a:ea typeface="Times New Roman" panose="02020603050405020304" pitchFamily="18" charset="0"/>
                <a:cs typeface="Times New Roman" panose="02020603050405020304" pitchFamily="18" charset="0"/>
              </a:rPr>
              <a:t>Work at an agency that the SON has a clinical agreement with. </a:t>
            </a:r>
            <a:endParaRPr lang="en-US" dirty="0">
              <a:solidFill>
                <a:schemeClr val="bg1"/>
              </a:solidFill>
              <a:ea typeface="Times New Roman" panose="02020603050405020304" pitchFamily="18" charset="0"/>
              <a:cs typeface="Times New Roman" panose="02020603050405020304" pitchFamily="18" charset="0"/>
            </a:endParaRPr>
          </a:p>
          <a:p>
            <a:pPr marL="342900" marR="0" lvl="0" indent="-342900">
              <a:spcBef>
                <a:spcPts val="0"/>
              </a:spcBef>
              <a:spcAft>
                <a:spcPts val="600"/>
              </a:spcAft>
              <a:buFont typeface="+mj-lt"/>
              <a:buAutoNum type="arabicPeriod"/>
              <a:tabLst>
                <a:tab pos="-685800" algn="l"/>
                <a:tab pos="-457200" algn="l"/>
                <a:tab pos="0" algn="l"/>
                <a:tab pos="457200" algn="l"/>
                <a:tab pos="8001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pPr>
            <a:r>
              <a:rPr lang="en-US" dirty="0">
                <a:solidFill>
                  <a:schemeClr val="bg1"/>
                </a:solidFill>
                <a:ea typeface="Times New Roman" panose="02020603050405020304" pitchFamily="18" charset="0"/>
                <a:cs typeface="Times New Roman" panose="02020603050405020304" pitchFamily="18" charset="0"/>
              </a:rPr>
              <a:t>A minimum of a BSN with 2 years nursing experience.</a:t>
            </a:r>
          </a:p>
          <a:p>
            <a:pPr marL="342900" marR="0" lvl="0" indent="-342900">
              <a:spcBef>
                <a:spcPts val="0"/>
              </a:spcBef>
              <a:spcAft>
                <a:spcPts val="600"/>
              </a:spcAft>
              <a:buFont typeface="+mj-lt"/>
              <a:buAutoNum type="arabicPeriod"/>
              <a:tabLst>
                <a:tab pos="-685800" algn="l"/>
                <a:tab pos="-457200" algn="l"/>
                <a:tab pos="0" algn="l"/>
                <a:tab pos="457200" algn="l"/>
                <a:tab pos="8001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pPr>
            <a:r>
              <a:rPr lang="en-US" dirty="0">
                <a:solidFill>
                  <a:schemeClr val="bg1"/>
                </a:solidFill>
                <a:ea typeface="Times New Roman" panose="02020603050405020304" pitchFamily="18" charset="0"/>
                <a:cs typeface="Times New Roman" panose="02020603050405020304" pitchFamily="18" charset="0"/>
              </a:rPr>
              <a:t>Ability to supervise, teach, and evaluate students.</a:t>
            </a:r>
          </a:p>
          <a:p>
            <a:pPr marL="342900" marR="0" lvl="0" indent="-342900">
              <a:spcBef>
                <a:spcPts val="0"/>
              </a:spcBef>
              <a:spcAft>
                <a:spcPts val="600"/>
              </a:spcAft>
              <a:buFont typeface="+mj-lt"/>
              <a:buAutoNum type="arabicPeriod"/>
              <a:tabLst>
                <a:tab pos="-685800" algn="l"/>
                <a:tab pos="-457200" algn="l"/>
                <a:tab pos="0" algn="l"/>
                <a:tab pos="457200" algn="l"/>
                <a:tab pos="8001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pPr>
            <a:r>
              <a:rPr lang="en-US" dirty="0">
                <a:solidFill>
                  <a:schemeClr val="bg1"/>
                </a:solidFill>
                <a:ea typeface="Times New Roman" panose="02020603050405020304" pitchFamily="18" charset="0"/>
                <a:cs typeface="Times New Roman" panose="02020603050405020304" pitchFamily="18" charset="0"/>
              </a:rPr>
              <a:t>Positive attitude toward the practicum experience, students, and faculty participation.</a:t>
            </a:r>
          </a:p>
          <a:p>
            <a:pPr marL="342900" marR="0" lvl="0" indent="-342900">
              <a:spcBef>
                <a:spcPts val="0"/>
              </a:spcBef>
              <a:spcAft>
                <a:spcPts val="600"/>
              </a:spcAft>
              <a:buFont typeface="+mj-lt"/>
              <a:buAutoNum type="arabicPeriod"/>
              <a:tabLst>
                <a:tab pos="-685800" algn="l"/>
                <a:tab pos="-457200" algn="l"/>
                <a:tab pos="0" algn="l"/>
                <a:tab pos="457200" algn="l"/>
                <a:tab pos="8001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pPr>
            <a:r>
              <a:rPr lang="en-US" dirty="0">
                <a:solidFill>
                  <a:schemeClr val="bg1"/>
                </a:solidFill>
                <a:ea typeface="Times New Roman" panose="02020603050405020304" pitchFamily="18" charset="0"/>
                <a:cs typeface="Times New Roman" panose="02020603050405020304" pitchFamily="18" charset="0"/>
              </a:rPr>
              <a:t>Ability to model specific nursing roles (provider, coordinator, and professional) to the student.</a:t>
            </a:r>
          </a:p>
          <a:p>
            <a:pPr marL="342900" marR="0" lvl="0" indent="-342900">
              <a:spcBef>
                <a:spcPts val="0"/>
              </a:spcBef>
              <a:spcAft>
                <a:spcPts val="600"/>
              </a:spcAft>
              <a:buFont typeface="+mj-lt"/>
              <a:buAutoNum type="arabicPeriod"/>
              <a:tabLst>
                <a:tab pos="-685800" algn="l"/>
                <a:tab pos="-457200" algn="l"/>
                <a:tab pos="0" algn="l"/>
                <a:tab pos="457200" algn="l"/>
                <a:tab pos="8001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pPr>
            <a:r>
              <a:rPr lang="en-US" dirty="0">
                <a:solidFill>
                  <a:schemeClr val="bg1"/>
                </a:solidFill>
                <a:ea typeface="Times New Roman" panose="02020603050405020304" pitchFamily="18" charset="0"/>
                <a:cs typeface="Times New Roman" panose="02020603050405020304" pitchFamily="18" charset="0"/>
              </a:rPr>
              <a:t>Function in a leadership/management role (minimum of two years in manager </a:t>
            </a:r>
            <a:r>
              <a:rPr lang="en-US" dirty="0" smtClean="0">
                <a:solidFill>
                  <a:schemeClr val="bg1"/>
                </a:solidFill>
                <a:ea typeface="Times New Roman" panose="02020603050405020304" pitchFamily="18" charset="0"/>
                <a:cs typeface="Times New Roman" panose="02020603050405020304" pitchFamily="18" charset="0"/>
              </a:rPr>
              <a:t>position for the Leadership and Management practicum experience).</a:t>
            </a:r>
            <a:endParaRPr lang="en-US" dirty="0">
              <a:solidFill>
                <a:schemeClr val="bg1"/>
              </a:solidFill>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9638290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a:xfrm>
            <a:off x="990600" y="2438400"/>
            <a:ext cx="6711654" cy="4724406"/>
          </a:xfrm>
        </p:spPr>
        <p:txBody>
          <a:bodyPr>
            <a:normAutofit/>
          </a:bodyPr>
          <a:lstStyle/>
          <a:p>
            <a:r>
              <a:rPr lang="en-US" sz="2000" dirty="0" smtClean="0">
                <a:solidFill>
                  <a:schemeClr val="bg1"/>
                </a:solidFill>
              </a:rPr>
              <a:t>Thank you for agreeing to take part in the UAM School of Nursing preceptorship.  Preceptorship enhances the quality of learning and strengthens the link between nursing education and practice. </a:t>
            </a:r>
            <a:endParaRPr lang="en-US" sz="2000" dirty="0">
              <a:solidFill>
                <a:schemeClr val="bg1"/>
              </a:solidFill>
            </a:endParaRPr>
          </a:p>
          <a:p>
            <a:pPr>
              <a:buNone/>
            </a:pPr>
            <a:r>
              <a:rPr lang="en-US" sz="2000" dirty="0">
                <a:solidFill>
                  <a:schemeClr val="bg1"/>
                </a:solidFill>
              </a:rPr>
              <a:t>	</a:t>
            </a:r>
            <a:r>
              <a:rPr lang="en-US" sz="2000" dirty="0" smtClean="0">
                <a:solidFill>
                  <a:schemeClr val="bg1"/>
                </a:solidFill>
              </a:rPr>
              <a:t>We appreciate your willingness to take part in the learning exercises of our students. If you have any questions do not hesitate to contact the course faculty.</a:t>
            </a:r>
          </a:p>
          <a:p>
            <a:r>
              <a:rPr lang="en-US" sz="2000" dirty="0" smtClean="0">
                <a:solidFill>
                  <a:schemeClr val="bg1"/>
                </a:solidFill>
              </a:rPr>
              <a:t>There is a Preceptor Handbook that we ask you to review in addition to this Orientation PowerPoint.  The Handbook is found on the UAM School of Nursing Webpage.  Your assigned student should direct you to the location.  </a:t>
            </a:r>
            <a:endParaRPr lang="en-US" sz="2000" dirty="0">
              <a:solidFill>
                <a:schemeClr val="bg1"/>
              </a:solidFill>
            </a:endParaRPr>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68257" y="152400"/>
            <a:ext cx="5937755" cy="1188720"/>
          </a:xfrm>
        </p:spPr>
        <p:txBody>
          <a:bodyPr>
            <a:normAutofit/>
          </a:bodyPr>
          <a:lstStyle/>
          <a:p>
            <a:r>
              <a:rPr lang="en-US" sz="2900" b="1" dirty="0">
                <a:solidFill>
                  <a:schemeClr val="tx1"/>
                </a:solidFill>
                <a:ea typeface="Times New Roman" panose="02020603050405020304" pitchFamily="18" charset="0"/>
              </a:rPr>
              <a:t>EXPECTATIONS</a:t>
            </a:r>
            <a:r>
              <a:rPr lang="en-US" sz="2400" b="1" dirty="0">
                <a:solidFill>
                  <a:schemeClr val="tx1"/>
                </a:solidFill>
                <a:ea typeface="Times New Roman" panose="02020603050405020304" pitchFamily="18" charset="0"/>
              </a:rPr>
              <a:t> </a:t>
            </a:r>
            <a:r>
              <a:rPr lang="en-US" sz="2400" b="1" dirty="0" smtClean="0">
                <a:solidFill>
                  <a:schemeClr val="tx1"/>
                </a:solidFill>
                <a:ea typeface="Times New Roman" panose="02020603050405020304" pitchFamily="18" charset="0"/>
              </a:rPr>
              <a:t/>
            </a:r>
            <a:br>
              <a:rPr lang="en-US" sz="2400" b="1" dirty="0" smtClean="0">
                <a:solidFill>
                  <a:schemeClr val="tx1"/>
                </a:solidFill>
                <a:ea typeface="Times New Roman" panose="02020603050405020304" pitchFamily="18" charset="0"/>
              </a:rPr>
            </a:br>
            <a:r>
              <a:rPr lang="en-US" sz="1800" b="1" dirty="0" smtClean="0">
                <a:solidFill>
                  <a:schemeClr val="tx1"/>
                </a:solidFill>
                <a:ea typeface="Times New Roman" panose="02020603050405020304" pitchFamily="18" charset="0"/>
              </a:rPr>
              <a:t>OF </a:t>
            </a:r>
            <a:r>
              <a:rPr lang="en-US" sz="1800" b="1" dirty="0">
                <a:solidFill>
                  <a:schemeClr val="tx1"/>
                </a:solidFill>
                <a:ea typeface="Times New Roman" panose="02020603050405020304" pitchFamily="18" charset="0"/>
              </a:rPr>
              <a:t>THE </a:t>
            </a:r>
            <a:r>
              <a:rPr lang="en-US" sz="1800" b="1" dirty="0" smtClean="0">
                <a:solidFill>
                  <a:schemeClr val="tx1"/>
                </a:solidFill>
                <a:ea typeface="Times New Roman" panose="02020603050405020304" pitchFamily="18" charset="0"/>
              </a:rPr>
              <a:t>PRACTITCUM</a:t>
            </a:r>
            <a:endParaRPr lang="en-US" sz="1800" dirty="0"/>
          </a:p>
        </p:txBody>
      </p:sp>
      <p:sp>
        <p:nvSpPr>
          <p:cNvPr id="4" name="Content Placeholder 3"/>
          <p:cNvSpPr>
            <a:spLocks noGrp="1"/>
          </p:cNvSpPr>
          <p:nvPr>
            <p:ph idx="1"/>
          </p:nvPr>
        </p:nvSpPr>
        <p:spPr>
          <a:xfrm>
            <a:off x="111270" y="1741189"/>
            <a:ext cx="8651727" cy="5116811"/>
          </a:xfrm>
        </p:spPr>
        <p:txBody>
          <a:bodyPr>
            <a:normAutofit/>
          </a:bodyPr>
          <a:lstStyle/>
          <a:p>
            <a:r>
              <a:rPr lang="en-US" sz="2000" dirty="0" smtClean="0">
                <a:solidFill>
                  <a:schemeClr val="bg1"/>
                </a:solidFill>
              </a:rPr>
              <a:t>Complete </a:t>
            </a:r>
            <a:r>
              <a:rPr lang="en-US" sz="2000" dirty="0">
                <a:solidFill>
                  <a:schemeClr val="bg1"/>
                </a:solidFill>
              </a:rPr>
              <a:t>the Practicum Preceptor Profile form.</a:t>
            </a:r>
          </a:p>
          <a:p>
            <a:r>
              <a:rPr lang="en-US" sz="2000" dirty="0" smtClean="0">
                <a:solidFill>
                  <a:schemeClr val="bg1"/>
                </a:solidFill>
              </a:rPr>
              <a:t>Complete </a:t>
            </a:r>
            <a:r>
              <a:rPr lang="en-US" sz="2000" dirty="0">
                <a:solidFill>
                  <a:schemeClr val="bg1"/>
                </a:solidFill>
              </a:rPr>
              <a:t>the Practicum Preceptor Agreement form.</a:t>
            </a:r>
          </a:p>
          <a:p>
            <a:r>
              <a:rPr lang="en-US" sz="2000" dirty="0" smtClean="0">
                <a:solidFill>
                  <a:schemeClr val="bg1"/>
                </a:solidFill>
              </a:rPr>
              <a:t>View </a:t>
            </a:r>
            <a:r>
              <a:rPr lang="en-US" sz="2000" dirty="0">
                <a:solidFill>
                  <a:schemeClr val="bg1"/>
                </a:solidFill>
              </a:rPr>
              <a:t>the Practicum Preceptor Orientation for each course that is being </a:t>
            </a:r>
            <a:r>
              <a:rPr lang="en-US" sz="2000" dirty="0" err="1" smtClean="0">
                <a:solidFill>
                  <a:schemeClr val="bg1"/>
                </a:solidFill>
              </a:rPr>
              <a:t>precepted</a:t>
            </a:r>
            <a:r>
              <a:rPr lang="en-US" sz="2000" dirty="0" smtClean="0">
                <a:solidFill>
                  <a:schemeClr val="bg1"/>
                </a:solidFill>
              </a:rPr>
              <a:t>.  </a:t>
            </a:r>
            <a:r>
              <a:rPr lang="en-US" sz="2000" dirty="0">
                <a:solidFill>
                  <a:schemeClr val="bg1"/>
                </a:solidFill>
              </a:rPr>
              <a:t>Notify the SON Dean </a:t>
            </a:r>
            <a:r>
              <a:rPr lang="en-US" sz="2000" dirty="0" smtClean="0">
                <a:solidFill>
                  <a:schemeClr val="bg1"/>
                </a:solidFill>
              </a:rPr>
              <a:t>and/or </a:t>
            </a:r>
            <a:r>
              <a:rPr lang="en-US" sz="2000" dirty="0">
                <a:solidFill>
                  <a:schemeClr val="bg1"/>
                </a:solidFill>
              </a:rPr>
              <a:t>course professor when the </a:t>
            </a:r>
            <a:r>
              <a:rPr lang="en-US" sz="2000" dirty="0" smtClean="0">
                <a:solidFill>
                  <a:schemeClr val="bg1"/>
                </a:solidFill>
              </a:rPr>
              <a:t>PowerPoint </a:t>
            </a:r>
            <a:r>
              <a:rPr lang="en-US" sz="2000" dirty="0">
                <a:solidFill>
                  <a:schemeClr val="bg1"/>
                </a:solidFill>
              </a:rPr>
              <a:t>is read and if any questions exist. </a:t>
            </a:r>
          </a:p>
          <a:p>
            <a:r>
              <a:rPr lang="en-US" sz="2000" dirty="0" smtClean="0">
                <a:solidFill>
                  <a:schemeClr val="bg1"/>
                </a:solidFill>
              </a:rPr>
              <a:t>Assist </a:t>
            </a:r>
            <a:r>
              <a:rPr lang="en-US" sz="2000" dirty="0">
                <a:solidFill>
                  <a:schemeClr val="bg1"/>
                </a:solidFill>
              </a:rPr>
              <a:t>the assigned student to create a practicum calendar outline the dates and times of the practicum </a:t>
            </a:r>
            <a:r>
              <a:rPr lang="en-US" sz="2000" dirty="0" smtClean="0">
                <a:solidFill>
                  <a:schemeClr val="bg1"/>
                </a:solidFill>
              </a:rPr>
              <a:t>experience</a:t>
            </a:r>
            <a:r>
              <a:rPr lang="en-US" sz="2000" dirty="0">
                <a:solidFill>
                  <a:schemeClr val="bg1"/>
                </a:solidFill>
              </a:rPr>
              <a:t>.  </a:t>
            </a:r>
          </a:p>
          <a:p>
            <a:r>
              <a:rPr lang="en-US" sz="2000" dirty="0" smtClean="0">
                <a:solidFill>
                  <a:schemeClr val="bg1"/>
                </a:solidFill>
              </a:rPr>
              <a:t>Assis </a:t>
            </a:r>
            <a:r>
              <a:rPr lang="en-US" sz="2000" dirty="0">
                <a:solidFill>
                  <a:schemeClr val="bg1"/>
                </a:solidFill>
              </a:rPr>
              <a:t>the student to complete practicum learning objectives throughout the practicum. </a:t>
            </a:r>
          </a:p>
          <a:p>
            <a:r>
              <a:rPr lang="en-US" sz="2000" dirty="0" smtClean="0">
                <a:solidFill>
                  <a:schemeClr val="bg1"/>
                </a:solidFill>
              </a:rPr>
              <a:t>Orient </a:t>
            </a:r>
            <a:r>
              <a:rPr lang="en-US" sz="2000" dirty="0">
                <a:solidFill>
                  <a:schemeClr val="bg1"/>
                </a:solidFill>
              </a:rPr>
              <a:t>the student to the physical facility, other health care team members, policies, procedures, and standards </a:t>
            </a:r>
            <a:r>
              <a:rPr lang="en-US" sz="2000" dirty="0" smtClean="0">
                <a:solidFill>
                  <a:schemeClr val="bg1"/>
                </a:solidFill>
              </a:rPr>
              <a:t>of </a:t>
            </a:r>
            <a:r>
              <a:rPr lang="en-US" sz="2000" dirty="0">
                <a:solidFill>
                  <a:schemeClr val="bg1"/>
                </a:solidFill>
              </a:rPr>
              <a:t>practice in the setting.</a:t>
            </a:r>
          </a:p>
          <a:p>
            <a:r>
              <a:rPr lang="en-US" sz="2000" dirty="0" smtClean="0">
                <a:solidFill>
                  <a:schemeClr val="bg1"/>
                </a:solidFill>
              </a:rPr>
              <a:t>Mentor </a:t>
            </a:r>
            <a:r>
              <a:rPr lang="en-US" sz="2000" dirty="0">
                <a:solidFill>
                  <a:schemeClr val="bg1"/>
                </a:solidFill>
              </a:rPr>
              <a:t>the student on a one-to-one basis</a:t>
            </a:r>
            <a:r>
              <a:rPr lang="en-US" sz="2000" dirty="0" smtClean="0">
                <a:solidFill>
                  <a:schemeClr val="bg1"/>
                </a:solidFill>
              </a:rPr>
              <a:t>.</a:t>
            </a:r>
            <a:endParaRPr lang="en-US" sz="2000" dirty="0">
              <a:solidFill>
                <a:schemeClr val="bg1"/>
              </a:solidFill>
            </a:endParaRPr>
          </a:p>
        </p:txBody>
      </p:sp>
    </p:spTree>
    <p:extLst>
      <p:ext uri="{BB962C8B-B14F-4D97-AF65-F5344CB8AC3E}">
        <p14:creationId xmlns:p14="http://schemas.microsoft.com/office/powerpoint/2010/main" val="34970581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68257" y="152400"/>
            <a:ext cx="5937755" cy="1188720"/>
          </a:xfrm>
        </p:spPr>
        <p:txBody>
          <a:bodyPr>
            <a:normAutofit/>
          </a:bodyPr>
          <a:lstStyle/>
          <a:p>
            <a:r>
              <a:rPr lang="en-US" sz="2900" b="1" dirty="0">
                <a:solidFill>
                  <a:schemeClr val="tx1"/>
                </a:solidFill>
                <a:ea typeface="Times New Roman" panose="02020603050405020304" pitchFamily="18" charset="0"/>
              </a:rPr>
              <a:t>EXPECTATIONS</a:t>
            </a:r>
            <a:r>
              <a:rPr lang="en-US" sz="2400" b="1" dirty="0">
                <a:solidFill>
                  <a:schemeClr val="tx1"/>
                </a:solidFill>
                <a:ea typeface="Times New Roman" panose="02020603050405020304" pitchFamily="18" charset="0"/>
              </a:rPr>
              <a:t> </a:t>
            </a:r>
            <a:r>
              <a:rPr lang="en-US" sz="2400" b="1" dirty="0" smtClean="0">
                <a:solidFill>
                  <a:schemeClr val="tx1"/>
                </a:solidFill>
                <a:ea typeface="Times New Roman" panose="02020603050405020304" pitchFamily="18" charset="0"/>
              </a:rPr>
              <a:t/>
            </a:r>
            <a:br>
              <a:rPr lang="en-US" sz="2400" b="1" dirty="0" smtClean="0">
                <a:solidFill>
                  <a:schemeClr val="tx1"/>
                </a:solidFill>
                <a:ea typeface="Times New Roman" panose="02020603050405020304" pitchFamily="18" charset="0"/>
              </a:rPr>
            </a:br>
            <a:r>
              <a:rPr lang="en-US" sz="1800" b="1" dirty="0" smtClean="0">
                <a:solidFill>
                  <a:schemeClr val="tx1"/>
                </a:solidFill>
                <a:ea typeface="Times New Roman" panose="02020603050405020304" pitchFamily="18" charset="0"/>
              </a:rPr>
              <a:t>OF </a:t>
            </a:r>
            <a:r>
              <a:rPr lang="en-US" sz="1800" b="1" dirty="0">
                <a:solidFill>
                  <a:schemeClr val="tx1"/>
                </a:solidFill>
                <a:ea typeface="Times New Roman" panose="02020603050405020304" pitchFamily="18" charset="0"/>
              </a:rPr>
              <a:t>THE </a:t>
            </a:r>
            <a:r>
              <a:rPr lang="en-US" sz="1800" b="1" dirty="0" smtClean="0">
                <a:solidFill>
                  <a:schemeClr val="tx1"/>
                </a:solidFill>
                <a:ea typeface="Times New Roman" panose="02020603050405020304" pitchFamily="18" charset="0"/>
              </a:rPr>
              <a:t>PRACTITCUM</a:t>
            </a:r>
            <a:endParaRPr lang="en-US" sz="1800" dirty="0"/>
          </a:p>
        </p:txBody>
      </p:sp>
      <p:sp>
        <p:nvSpPr>
          <p:cNvPr id="4" name="Content Placeholder 3"/>
          <p:cNvSpPr>
            <a:spLocks noGrp="1"/>
          </p:cNvSpPr>
          <p:nvPr>
            <p:ph idx="1"/>
          </p:nvPr>
        </p:nvSpPr>
        <p:spPr>
          <a:xfrm>
            <a:off x="111272" y="1512589"/>
            <a:ext cx="8651727" cy="5116811"/>
          </a:xfrm>
        </p:spPr>
        <p:txBody>
          <a:bodyPr>
            <a:normAutofit/>
          </a:bodyPr>
          <a:lstStyle/>
          <a:p>
            <a:r>
              <a:rPr lang="en-US" dirty="0" smtClean="0">
                <a:solidFill>
                  <a:schemeClr val="bg1"/>
                </a:solidFill>
              </a:rPr>
              <a:t>Serve </a:t>
            </a:r>
            <a:r>
              <a:rPr lang="en-US" dirty="0">
                <a:solidFill>
                  <a:schemeClr val="bg1"/>
                </a:solidFill>
              </a:rPr>
              <a:t>as a role model for the student.</a:t>
            </a:r>
          </a:p>
          <a:p>
            <a:r>
              <a:rPr lang="en-US" dirty="0" smtClean="0">
                <a:solidFill>
                  <a:schemeClr val="bg1"/>
                </a:solidFill>
              </a:rPr>
              <a:t>Act </a:t>
            </a:r>
            <a:r>
              <a:rPr lang="en-US" dirty="0">
                <a:solidFill>
                  <a:schemeClr val="bg1"/>
                </a:solidFill>
              </a:rPr>
              <a:t>as a facilitator in assisting the student to meet personal and practicum objectives.</a:t>
            </a:r>
          </a:p>
          <a:p>
            <a:r>
              <a:rPr lang="en-US" dirty="0" smtClean="0">
                <a:solidFill>
                  <a:schemeClr val="bg1"/>
                </a:solidFill>
              </a:rPr>
              <a:t>Assist </a:t>
            </a:r>
            <a:r>
              <a:rPr lang="en-US" dirty="0">
                <a:solidFill>
                  <a:schemeClr val="bg1"/>
                </a:solidFill>
              </a:rPr>
              <a:t>the student to think critically in making clinical judgments by applying new and previously learned theory </a:t>
            </a:r>
            <a:r>
              <a:rPr lang="en-US" dirty="0" smtClean="0">
                <a:solidFill>
                  <a:schemeClr val="bg1"/>
                </a:solidFill>
              </a:rPr>
              <a:t>and </a:t>
            </a:r>
            <a:r>
              <a:rPr lang="en-US" dirty="0">
                <a:solidFill>
                  <a:schemeClr val="bg1"/>
                </a:solidFill>
              </a:rPr>
              <a:t>skills and by applying research findings in nursing practice.</a:t>
            </a:r>
          </a:p>
          <a:p>
            <a:r>
              <a:rPr lang="en-US" dirty="0" smtClean="0">
                <a:solidFill>
                  <a:schemeClr val="bg1"/>
                </a:solidFill>
              </a:rPr>
              <a:t>Assist </a:t>
            </a:r>
            <a:r>
              <a:rPr lang="en-US" dirty="0">
                <a:solidFill>
                  <a:schemeClr val="bg1"/>
                </a:solidFill>
              </a:rPr>
              <a:t>the student to gain competence and confidence in assuming responsibility and accountability </a:t>
            </a:r>
            <a:r>
              <a:rPr lang="en-US" dirty="0" smtClean="0">
                <a:solidFill>
                  <a:schemeClr val="bg1"/>
                </a:solidFill>
              </a:rPr>
              <a:t>for actions</a:t>
            </a:r>
            <a:r>
              <a:rPr lang="en-US" dirty="0">
                <a:solidFill>
                  <a:schemeClr val="bg1"/>
                </a:solidFill>
              </a:rPr>
              <a:t>.</a:t>
            </a:r>
          </a:p>
          <a:p>
            <a:r>
              <a:rPr lang="en-US" dirty="0" smtClean="0">
                <a:solidFill>
                  <a:schemeClr val="bg1"/>
                </a:solidFill>
              </a:rPr>
              <a:t>Meet </a:t>
            </a:r>
            <a:r>
              <a:rPr lang="en-US" dirty="0">
                <a:solidFill>
                  <a:schemeClr val="bg1"/>
                </a:solidFill>
              </a:rPr>
              <a:t>with the student daily (according to an established schedule for the practicum) to direct learning </a:t>
            </a:r>
            <a:r>
              <a:rPr lang="en-US" dirty="0" smtClean="0">
                <a:solidFill>
                  <a:schemeClr val="bg1"/>
                </a:solidFill>
              </a:rPr>
              <a:t>activities</a:t>
            </a:r>
            <a:r>
              <a:rPr lang="en-US" dirty="0">
                <a:solidFill>
                  <a:schemeClr val="bg1"/>
                </a:solidFill>
              </a:rPr>
              <a:t>.</a:t>
            </a:r>
          </a:p>
          <a:p>
            <a:r>
              <a:rPr lang="en-US" dirty="0" smtClean="0">
                <a:solidFill>
                  <a:schemeClr val="bg1"/>
                </a:solidFill>
              </a:rPr>
              <a:t>Contact </a:t>
            </a:r>
            <a:r>
              <a:rPr lang="en-US" dirty="0">
                <a:solidFill>
                  <a:schemeClr val="bg1"/>
                </a:solidFill>
              </a:rPr>
              <a:t>faculty as needed for issues or concerns about the practicum.</a:t>
            </a:r>
          </a:p>
          <a:p>
            <a:r>
              <a:rPr lang="en-US" dirty="0" smtClean="0">
                <a:solidFill>
                  <a:schemeClr val="bg1"/>
                </a:solidFill>
              </a:rPr>
              <a:t>Maintain </a:t>
            </a:r>
            <a:r>
              <a:rPr lang="en-US" dirty="0">
                <a:solidFill>
                  <a:schemeClr val="bg1"/>
                </a:solidFill>
              </a:rPr>
              <a:t>a record of the student’s performance in terms of achievement of the practicum objectives.</a:t>
            </a:r>
          </a:p>
          <a:p>
            <a:r>
              <a:rPr lang="en-US" dirty="0" smtClean="0">
                <a:solidFill>
                  <a:schemeClr val="bg1"/>
                </a:solidFill>
              </a:rPr>
              <a:t>Evaluate </a:t>
            </a:r>
            <a:r>
              <a:rPr lang="en-US" dirty="0">
                <a:solidFill>
                  <a:schemeClr val="bg1"/>
                </a:solidFill>
              </a:rPr>
              <a:t>the student’s practicum experience using the Practicum Preceptor Evaluation of Student Performance </a:t>
            </a:r>
            <a:r>
              <a:rPr lang="en-US" dirty="0" smtClean="0">
                <a:solidFill>
                  <a:schemeClr val="bg1"/>
                </a:solidFill>
              </a:rPr>
              <a:t>form.</a:t>
            </a:r>
            <a:endParaRPr lang="en-US" dirty="0">
              <a:solidFill>
                <a:schemeClr val="bg1"/>
              </a:solidFill>
            </a:endParaRPr>
          </a:p>
        </p:txBody>
      </p:sp>
    </p:spTree>
    <p:extLst>
      <p:ext uri="{BB962C8B-B14F-4D97-AF65-F5344CB8AC3E}">
        <p14:creationId xmlns:p14="http://schemas.microsoft.com/office/powerpoint/2010/main" val="21475626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06210" y="228600"/>
            <a:ext cx="7055380" cy="1223682"/>
          </a:xfrm>
        </p:spPr>
        <p:txBody>
          <a:bodyPr>
            <a:normAutofit fontScale="90000"/>
          </a:bodyPr>
          <a:lstStyle/>
          <a:p>
            <a:r>
              <a:rPr lang="en-US" sz="3600" b="1" dirty="0" smtClean="0">
                <a:ea typeface="Times New Roman" panose="02020603050405020304" pitchFamily="18" charset="0"/>
              </a:rPr>
              <a:t/>
            </a:r>
            <a:br>
              <a:rPr lang="en-US" sz="3600" b="1" dirty="0" smtClean="0">
                <a:ea typeface="Times New Roman" panose="02020603050405020304" pitchFamily="18" charset="0"/>
              </a:rPr>
            </a:br>
            <a:r>
              <a:rPr lang="en-US" sz="3200" b="1" dirty="0" smtClean="0">
                <a:ea typeface="Times New Roman" panose="02020603050405020304" pitchFamily="18" charset="0"/>
              </a:rPr>
              <a:t>EXPECTATIONS</a:t>
            </a:r>
            <a:r>
              <a:rPr lang="en-US" sz="3600" b="1" dirty="0" smtClean="0">
                <a:ea typeface="Times New Roman" panose="02020603050405020304" pitchFamily="18" charset="0"/>
              </a:rPr>
              <a:t> </a:t>
            </a:r>
            <a:br>
              <a:rPr lang="en-US" sz="3600" b="1" dirty="0" smtClean="0">
                <a:ea typeface="Times New Roman" panose="02020603050405020304" pitchFamily="18" charset="0"/>
              </a:rPr>
            </a:br>
            <a:r>
              <a:rPr lang="en-US" sz="2000" b="1" dirty="0" smtClean="0">
                <a:ea typeface="Times New Roman" panose="02020603050405020304" pitchFamily="18" charset="0"/>
              </a:rPr>
              <a:t>OF the STUDENT</a:t>
            </a:r>
            <a:r>
              <a:rPr lang="en-US" sz="4000" dirty="0">
                <a:ea typeface="Times New Roman" panose="02020603050405020304" pitchFamily="18" charset="0"/>
              </a:rPr>
              <a:t/>
            </a:r>
            <a:br>
              <a:rPr lang="en-US" sz="4000" dirty="0">
                <a:ea typeface="Times New Roman" panose="02020603050405020304" pitchFamily="18" charset="0"/>
              </a:rPr>
            </a:br>
            <a:endParaRPr lang="en-US" sz="4000" dirty="0"/>
          </a:p>
        </p:txBody>
      </p:sp>
      <p:sp>
        <p:nvSpPr>
          <p:cNvPr id="4" name="Content Placeholder 3"/>
          <p:cNvSpPr>
            <a:spLocks noGrp="1"/>
          </p:cNvSpPr>
          <p:nvPr>
            <p:ph idx="1"/>
          </p:nvPr>
        </p:nvSpPr>
        <p:spPr>
          <a:xfrm>
            <a:off x="304800" y="1752600"/>
            <a:ext cx="4953000" cy="4724400"/>
          </a:xfrm>
        </p:spPr>
        <p:txBody>
          <a:bodyPr>
            <a:noAutofit/>
          </a:bodyPr>
          <a:lstStyle/>
          <a:p>
            <a:r>
              <a:rPr lang="en-US" sz="2000" dirty="0" smtClean="0">
                <a:solidFill>
                  <a:schemeClr val="bg1"/>
                </a:solidFill>
              </a:rPr>
              <a:t>Assume </a:t>
            </a:r>
            <a:r>
              <a:rPr lang="en-US" sz="2000" dirty="0">
                <a:solidFill>
                  <a:schemeClr val="bg1"/>
                </a:solidFill>
              </a:rPr>
              <a:t>responsibility for arranging and maintaining a schedule of conferences with the practicum </a:t>
            </a:r>
            <a:r>
              <a:rPr lang="en-US" sz="2000" dirty="0" smtClean="0">
                <a:solidFill>
                  <a:schemeClr val="bg1"/>
                </a:solidFill>
              </a:rPr>
              <a:t>preceptor </a:t>
            </a:r>
            <a:r>
              <a:rPr lang="en-US" sz="2000" dirty="0">
                <a:solidFill>
                  <a:schemeClr val="bg1"/>
                </a:solidFill>
              </a:rPr>
              <a:t>and faculty.</a:t>
            </a:r>
          </a:p>
          <a:p>
            <a:r>
              <a:rPr lang="en-US" sz="2000" dirty="0" smtClean="0">
                <a:solidFill>
                  <a:schemeClr val="bg1"/>
                </a:solidFill>
              </a:rPr>
              <a:t>Maintain </a:t>
            </a:r>
            <a:r>
              <a:rPr lang="en-US" sz="2000" dirty="0">
                <a:solidFill>
                  <a:schemeClr val="bg1"/>
                </a:solidFill>
              </a:rPr>
              <a:t>a practicum journal according to the Evaluation Criteria for Practicum Journal.</a:t>
            </a:r>
          </a:p>
          <a:p>
            <a:r>
              <a:rPr lang="en-US" sz="2000" dirty="0" smtClean="0">
                <a:solidFill>
                  <a:schemeClr val="bg1"/>
                </a:solidFill>
              </a:rPr>
              <a:t>Participate </a:t>
            </a:r>
            <a:r>
              <a:rPr lang="en-US" sz="2000" dirty="0">
                <a:solidFill>
                  <a:schemeClr val="bg1"/>
                </a:solidFill>
              </a:rPr>
              <a:t>in self-evaluation.</a:t>
            </a:r>
          </a:p>
          <a:p>
            <a:r>
              <a:rPr lang="en-US" sz="2000" dirty="0" smtClean="0">
                <a:solidFill>
                  <a:schemeClr val="bg1"/>
                </a:solidFill>
              </a:rPr>
              <a:t>Participate </a:t>
            </a:r>
            <a:r>
              <a:rPr lang="en-US" sz="2000" dirty="0">
                <a:solidFill>
                  <a:schemeClr val="bg1"/>
                </a:solidFill>
              </a:rPr>
              <a:t>in the evaluation of the practicum experience as a whole.</a:t>
            </a:r>
          </a:p>
          <a:p>
            <a:endParaRPr lang="en-US" sz="1200"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0366" t="2050" r="12168" b="4231"/>
          <a:stretch/>
        </p:blipFill>
        <p:spPr>
          <a:xfrm>
            <a:off x="5562600" y="3200400"/>
            <a:ext cx="3048000" cy="3047999"/>
          </a:xfrm>
          <a:prstGeom prst="rect">
            <a:avLst/>
          </a:prstGeom>
        </p:spPr>
      </p:pic>
    </p:spTree>
    <p:extLst>
      <p:ext uri="{BB962C8B-B14F-4D97-AF65-F5344CB8AC3E}">
        <p14:creationId xmlns:p14="http://schemas.microsoft.com/office/powerpoint/2010/main" val="42783334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28600"/>
            <a:ext cx="7287690" cy="1400530"/>
          </a:xfrm>
        </p:spPr>
        <p:txBody>
          <a:bodyPr>
            <a:normAutofit fontScale="90000"/>
          </a:bodyPr>
          <a:lstStyle/>
          <a:p>
            <a:r>
              <a:rPr lang="en-US" sz="3100" b="1" dirty="0" smtClean="0">
                <a:latin typeface="Times New Roman" panose="02020603050405020304" pitchFamily="18" charset="0"/>
                <a:ea typeface="Times New Roman" panose="02020603050405020304" pitchFamily="18" charset="0"/>
              </a:rPr>
              <a:t/>
            </a:r>
            <a:br>
              <a:rPr lang="en-US" sz="3100" b="1" dirty="0" smtClean="0">
                <a:latin typeface="Times New Roman" panose="02020603050405020304" pitchFamily="18" charset="0"/>
                <a:ea typeface="Times New Roman" panose="02020603050405020304" pitchFamily="18" charset="0"/>
              </a:rPr>
            </a:br>
            <a:r>
              <a:rPr lang="en-US" sz="3100" b="1" dirty="0" smtClean="0">
                <a:latin typeface="Times New Roman" panose="02020603050405020304" pitchFamily="18" charset="0"/>
                <a:ea typeface="Times New Roman" panose="02020603050405020304" pitchFamily="18" charset="0"/>
              </a:rPr>
              <a:t>EXPECTATIONS </a:t>
            </a:r>
            <a:r>
              <a:rPr lang="en-US" sz="3100" b="1" dirty="0">
                <a:latin typeface="Times New Roman" panose="02020603050405020304" pitchFamily="18" charset="0"/>
                <a:ea typeface="Times New Roman" panose="02020603050405020304" pitchFamily="18" charset="0"/>
              </a:rPr>
              <a:t>OF </a:t>
            </a:r>
            <a:r>
              <a:rPr lang="en-US" sz="3100" b="1" dirty="0" smtClean="0">
                <a:latin typeface="Times New Roman" panose="02020603050405020304" pitchFamily="18" charset="0"/>
                <a:ea typeface="Times New Roman" panose="02020603050405020304" pitchFamily="18" charset="0"/>
              </a:rPr>
              <a:t>FACULTY OF COURSES USES PRECEPTORS</a:t>
            </a:r>
            <a:r>
              <a:rPr lang="en-US" sz="3600" dirty="0">
                <a:latin typeface="Times New Roman" panose="02020603050405020304" pitchFamily="18" charset="0"/>
                <a:ea typeface="Times New Roman" panose="02020603050405020304" pitchFamily="18" charset="0"/>
              </a:rPr>
              <a:t/>
            </a:r>
            <a:br>
              <a:rPr lang="en-US" sz="3600" dirty="0">
                <a:latin typeface="Times New Roman" panose="02020603050405020304" pitchFamily="18" charset="0"/>
                <a:ea typeface="Times New Roman" panose="02020603050405020304" pitchFamily="18" charset="0"/>
              </a:rPr>
            </a:br>
            <a:endParaRPr lang="en-US" sz="3600" dirty="0"/>
          </a:p>
        </p:txBody>
      </p:sp>
      <p:sp>
        <p:nvSpPr>
          <p:cNvPr id="4" name="Content Placeholder 3"/>
          <p:cNvSpPr>
            <a:spLocks noGrp="1"/>
          </p:cNvSpPr>
          <p:nvPr>
            <p:ph idx="1"/>
          </p:nvPr>
        </p:nvSpPr>
        <p:spPr>
          <a:xfrm>
            <a:off x="609600" y="2052925"/>
            <a:ext cx="7924800" cy="4500275"/>
          </a:xfrm>
        </p:spPr>
        <p:txBody>
          <a:bodyPr>
            <a:normAutofit/>
          </a:bodyPr>
          <a:lstStyle/>
          <a:p>
            <a:pPr marL="342900" marR="0" lvl="0" indent="-342900">
              <a:spcBef>
                <a:spcPts val="0"/>
              </a:spcBef>
              <a:spcAft>
                <a:spcPts val="600"/>
              </a:spcAft>
              <a:buFont typeface="+mj-lt"/>
              <a:buAutoNum type="arabicPeriod"/>
              <a:tabLst>
                <a:tab pos="-685800" algn="l"/>
                <a:tab pos="-457200" algn="l"/>
                <a:tab pos="0" algn="l"/>
                <a:tab pos="457200" algn="l"/>
                <a:tab pos="8001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pPr>
            <a:r>
              <a:rPr lang="en-US" dirty="0">
                <a:solidFill>
                  <a:schemeClr val="bg1"/>
                </a:solidFill>
                <a:latin typeface="Times New Roman" panose="02020603050405020304" pitchFamily="18" charset="0"/>
                <a:ea typeface="Times New Roman" panose="02020603050405020304" pitchFamily="18" charset="0"/>
              </a:rPr>
              <a:t>Responsible for the overall coordination of the practicum experience.</a:t>
            </a:r>
          </a:p>
          <a:p>
            <a:pPr marL="342900" marR="0" lvl="0" indent="-342900">
              <a:spcBef>
                <a:spcPts val="0"/>
              </a:spcBef>
              <a:spcAft>
                <a:spcPts val="600"/>
              </a:spcAft>
              <a:buFont typeface="+mj-lt"/>
              <a:buAutoNum type="arabicPeriod"/>
              <a:tabLst>
                <a:tab pos="-685800" algn="l"/>
                <a:tab pos="-457200" algn="l"/>
                <a:tab pos="0" algn="l"/>
                <a:tab pos="457200" algn="l"/>
                <a:tab pos="8001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pPr>
            <a:r>
              <a:rPr lang="en-US" dirty="0">
                <a:solidFill>
                  <a:schemeClr val="bg1"/>
                </a:solidFill>
                <a:latin typeface="Times New Roman" panose="02020603050405020304" pitchFamily="18" charset="0"/>
                <a:ea typeface="Times New Roman" panose="02020603050405020304" pitchFamily="18" charset="0"/>
              </a:rPr>
              <a:t>Provide the student with an explanation of the requirements of the practicum experience.</a:t>
            </a:r>
          </a:p>
          <a:p>
            <a:pPr marL="342900" marR="0" lvl="0" indent="-342900">
              <a:spcBef>
                <a:spcPts val="0"/>
              </a:spcBef>
              <a:spcAft>
                <a:spcPts val="600"/>
              </a:spcAft>
              <a:buFont typeface="+mj-lt"/>
              <a:buAutoNum type="arabicPeriod"/>
              <a:tabLst>
                <a:tab pos="-685800" algn="l"/>
                <a:tab pos="-457200" algn="l"/>
                <a:tab pos="0" algn="l"/>
                <a:tab pos="457200" algn="l"/>
                <a:tab pos="8001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pPr>
            <a:r>
              <a:rPr lang="en-US" dirty="0">
                <a:solidFill>
                  <a:schemeClr val="bg1"/>
                </a:solidFill>
                <a:latin typeface="Times New Roman" panose="02020603050405020304" pitchFamily="18" charset="0"/>
                <a:ea typeface="Times New Roman" panose="02020603050405020304" pitchFamily="18" charset="0"/>
              </a:rPr>
              <a:t>Establish and maintain communication with the practicum preceptor and student.</a:t>
            </a:r>
          </a:p>
          <a:p>
            <a:pPr marL="342900" marR="0" lvl="0" indent="-342900">
              <a:spcBef>
                <a:spcPts val="0"/>
              </a:spcBef>
              <a:spcAft>
                <a:spcPts val="600"/>
              </a:spcAft>
              <a:buFont typeface="+mj-lt"/>
              <a:buAutoNum type="arabicPeriod"/>
              <a:tabLst>
                <a:tab pos="-685800" algn="l"/>
                <a:tab pos="-457200" algn="l"/>
                <a:tab pos="0" algn="l"/>
                <a:tab pos="457200" algn="l"/>
                <a:tab pos="8001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pPr>
            <a:r>
              <a:rPr lang="en-US" dirty="0">
                <a:solidFill>
                  <a:schemeClr val="bg1"/>
                </a:solidFill>
                <a:latin typeface="Times New Roman" panose="02020603050405020304" pitchFamily="18" charset="0"/>
                <a:ea typeface="Times New Roman" panose="02020603050405020304" pitchFamily="18" charset="0"/>
              </a:rPr>
              <a:t>Maintain on call availability by telephone with the practicum preceptor and student. </a:t>
            </a:r>
            <a:r>
              <a:rPr lang="en-US" u="sng" dirty="0">
                <a:solidFill>
                  <a:schemeClr val="bg1"/>
                </a:solidFill>
                <a:latin typeface="Times New Roman" panose="02020603050405020304" pitchFamily="18" charset="0"/>
                <a:ea typeface="Times New Roman" panose="02020603050405020304" pitchFamily="18" charset="0"/>
              </a:rPr>
              <a:t>No weekend assignments unless previously approved by course instructor.</a:t>
            </a:r>
            <a:endParaRPr lang="en-US" dirty="0">
              <a:solidFill>
                <a:schemeClr val="bg1"/>
              </a:solidFill>
              <a:latin typeface="Times New Roman" panose="02020603050405020304" pitchFamily="18" charset="0"/>
              <a:ea typeface="Times New Roman" panose="02020603050405020304" pitchFamily="18" charset="0"/>
            </a:endParaRPr>
          </a:p>
          <a:p>
            <a:pPr marL="342900" marR="0" lvl="0" indent="-342900">
              <a:spcBef>
                <a:spcPts val="0"/>
              </a:spcBef>
              <a:spcAft>
                <a:spcPts val="600"/>
              </a:spcAft>
              <a:buFont typeface="+mj-lt"/>
              <a:buAutoNum type="arabicPeriod"/>
              <a:tabLst>
                <a:tab pos="-685800" algn="l"/>
                <a:tab pos="-457200" algn="l"/>
                <a:tab pos="0" algn="l"/>
                <a:tab pos="457200" algn="l"/>
                <a:tab pos="8001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pPr>
            <a:r>
              <a:rPr lang="en-US" dirty="0">
                <a:solidFill>
                  <a:schemeClr val="bg1"/>
                </a:solidFill>
                <a:latin typeface="Times New Roman" panose="02020603050405020304" pitchFamily="18" charset="0"/>
                <a:ea typeface="Times New Roman" panose="02020603050405020304" pitchFamily="18" charset="0"/>
              </a:rPr>
              <a:t>Meet with the student and practicum preceptor, as needed, to facilitate problem solving and guidance.</a:t>
            </a:r>
          </a:p>
          <a:p>
            <a:pPr marL="342900" marR="0" lvl="0" indent="-342900">
              <a:spcBef>
                <a:spcPts val="0"/>
              </a:spcBef>
              <a:spcAft>
                <a:spcPts val="600"/>
              </a:spcAft>
              <a:buFont typeface="+mj-lt"/>
              <a:buAutoNum type="arabicPeriod"/>
              <a:tabLst>
                <a:tab pos="-685800" algn="l"/>
                <a:tab pos="-457200" algn="l"/>
                <a:tab pos="0" algn="l"/>
                <a:tab pos="457200" algn="l"/>
                <a:tab pos="8001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pPr>
            <a:r>
              <a:rPr lang="en-US" dirty="0">
                <a:solidFill>
                  <a:schemeClr val="bg1"/>
                </a:solidFill>
                <a:latin typeface="Times New Roman" panose="02020603050405020304" pitchFamily="18" charset="0"/>
                <a:ea typeface="Times New Roman" panose="02020603050405020304" pitchFamily="18" charset="0"/>
              </a:rPr>
              <a:t>Meet with the student, as needed, to review progress in meeting personal and practicum objectives for the practicum.</a:t>
            </a:r>
          </a:p>
          <a:p>
            <a:pPr marL="342900" marR="0" lvl="0" indent="-342900">
              <a:spcBef>
                <a:spcPts val="0"/>
              </a:spcBef>
              <a:spcAft>
                <a:spcPts val="600"/>
              </a:spcAft>
              <a:buFont typeface="+mj-lt"/>
              <a:buAutoNum type="arabicPeriod"/>
              <a:tabLst>
                <a:tab pos="-685800" algn="l"/>
                <a:tab pos="-457200" algn="l"/>
                <a:tab pos="0" algn="l"/>
                <a:tab pos="457200" algn="l"/>
                <a:tab pos="8001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pPr>
            <a:r>
              <a:rPr lang="en-US" dirty="0">
                <a:solidFill>
                  <a:schemeClr val="bg1"/>
                </a:solidFill>
                <a:latin typeface="Times New Roman" panose="02020603050405020304" pitchFamily="18" charset="0"/>
                <a:ea typeface="Times New Roman" panose="02020603050405020304" pitchFamily="18" charset="0"/>
              </a:rPr>
              <a:t>Assume responsibility for the evaluation process of the student’s practicum experience in cooperation with the practicum preceptor.</a:t>
            </a:r>
          </a:p>
          <a:p>
            <a:pPr marL="0" indent="0">
              <a:buNone/>
            </a:pPr>
            <a:endParaRPr lang="en-US" dirty="0"/>
          </a:p>
        </p:txBody>
      </p:sp>
    </p:spTree>
    <p:extLst>
      <p:ext uri="{BB962C8B-B14F-4D97-AF65-F5344CB8AC3E}">
        <p14:creationId xmlns:p14="http://schemas.microsoft.com/office/powerpoint/2010/main" val="34183663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81000"/>
            <a:ext cx="5937755" cy="1188720"/>
          </a:xfrm>
        </p:spPr>
        <p:txBody>
          <a:bodyPr>
            <a:noAutofit/>
          </a:bodyPr>
          <a:lstStyle/>
          <a:p>
            <a:r>
              <a:rPr lang="en-US" sz="2400" b="1" dirty="0">
                <a:ea typeface="Times New Roman" panose="02020603050405020304" pitchFamily="18" charset="0"/>
              </a:rPr>
              <a:t>PRACTICUM OBJECTIVES FOR </a:t>
            </a:r>
            <a:r>
              <a:rPr lang="en-US" sz="2400" b="1" dirty="0" smtClean="0">
                <a:ea typeface="Times New Roman" panose="02020603050405020304" pitchFamily="18" charset="0"/>
              </a:rPr>
              <a:t>HEALTH PROMOTION</a:t>
            </a:r>
            <a:endParaRPr lang="en-US" sz="1400" dirty="0"/>
          </a:p>
        </p:txBody>
      </p:sp>
      <p:sp>
        <p:nvSpPr>
          <p:cNvPr id="3" name="Content Placeholder 2"/>
          <p:cNvSpPr>
            <a:spLocks noGrp="1"/>
          </p:cNvSpPr>
          <p:nvPr>
            <p:ph idx="1"/>
          </p:nvPr>
        </p:nvSpPr>
        <p:spPr>
          <a:xfrm>
            <a:off x="304800" y="1752600"/>
            <a:ext cx="8229600" cy="5105400"/>
          </a:xfrm>
        </p:spPr>
        <p:txBody>
          <a:bodyPr>
            <a:normAutofit fontScale="47500" lnSpcReduction="20000"/>
          </a:bodyPr>
          <a:lstStyle/>
          <a:p>
            <a:pPr marL="0" indent="0">
              <a:buNone/>
              <a:tabLst>
                <a:tab pos="-685800" algn="l"/>
                <a:tab pos="-457200" algn="l"/>
                <a:tab pos="0" algn="l"/>
                <a:tab pos="457200" algn="l"/>
                <a:tab pos="8001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pPr>
            <a:r>
              <a:rPr lang="en-US" sz="3200" u="sng" dirty="0">
                <a:solidFill>
                  <a:schemeClr val="bg1"/>
                </a:solidFill>
                <a:ea typeface="Times New Roman" panose="02020603050405020304" pitchFamily="18" charset="0"/>
              </a:rPr>
              <a:t>Along with the personal objectives</a:t>
            </a:r>
            <a:r>
              <a:rPr lang="en-US" sz="3200" dirty="0">
                <a:solidFill>
                  <a:schemeClr val="bg1"/>
                </a:solidFill>
                <a:ea typeface="Times New Roman" panose="02020603050405020304" pitchFamily="18" charset="0"/>
              </a:rPr>
              <a:t>, the following practicum objectives must be demonstrated by documentation in the practicum journal</a:t>
            </a:r>
            <a:r>
              <a:rPr lang="en-US" sz="3200" dirty="0" smtClean="0">
                <a:solidFill>
                  <a:schemeClr val="bg1"/>
                </a:solidFill>
                <a:ea typeface="Times New Roman" panose="02020603050405020304" pitchFamily="18" charset="0"/>
              </a:rPr>
              <a:t>:</a:t>
            </a:r>
            <a:r>
              <a:rPr lang="en-US" sz="3200" dirty="0">
                <a:solidFill>
                  <a:schemeClr val="bg1"/>
                </a:solidFill>
                <a:ea typeface="Times New Roman" panose="02020603050405020304" pitchFamily="18" charset="0"/>
              </a:rPr>
              <a:t> </a:t>
            </a:r>
            <a:endParaRPr lang="en-US" sz="3200" dirty="0" smtClean="0">
              <a:solidFill>
                <a:schemeClr val="bg1"/>
              </a:solidFill>
              <a:ea typeface="Times New Roman" panose="02020603050405020304" pitchFamily="18" charset="0"/>
            </a:endParaRPr>
          </a:p>
          <a:p>
            <a:pPr marL="457200" indent="-457200">
              <a:buFont typeface="+mj-lt"/>
              <a:buAutoNum type="arabicPeriod"/>
            </a:pPr>
            <a:r>
              <a:rPr lang="en-US" sz="3200" dirty="0" smtClean="0">
                <a:solidFill>
                  <a:schemeClr val="bg1"/>
                </a:solidFill>
              </a:rPr>
              <a:t>Select and meet with the preceptor; develop personal objectives to be met during the semester; discuss practicum objectives to be met during the semester; develop a calendar of activities; and orient to the agency with the preceptor. Find out about dress code, parking, and how to contact the preceptor in case of an emergency.</a:t>
            </a:r>
          </a:p>
          <a:p>
            <a:pPr marL="457200" indent="-457200">
              <a:buFont typeface="+mj-lt"/>
              <a:buAutoNum type="arabicPeriod"/>
            </a:pPr>
            <a:r>
              <a:rPr lang="en-US" sz="3200" dirty="0" smtClean="0">
                <a:solidFill>
                  <a:schemeClr val="bg1"/>
                </a:solidFill>
              </a:rPr>
              <a:t>Demonstrate </a:t>
            </a:r>
            <a:r>
              <a:rPr lang="en-US" sz="3200" dirty="0">
                <a:solidFill>
                  <a:schemeClr val="bg1"/>
                </a:solidFill>
              </a:rPr>
              <a:t>knowledge from literature and research pertaining to ambulatory care relevant to the practicum experience.</a:t>
            </a:r>
          </a:p>
          <a:p>
            <a:pPr marL="457200" indent="-457200">
              <a:buFont typeface="+mj-lt"/>
              <a:buAutoNum type="arabicPeriod"/>
            </a:pPr>
            <a:r>
              <a:rPr lang="en-US" sz="3200" dirty="0" smtClean="0">
                <a:solidFill>
                  <a:schemeClr val="bg1"/>
                </a:solidFill>
              </a:rPr>
              <a:t>Identify </a:t>
            </a:r>
            <a:r>
              <a:rPr lang="en-US" sz="3200" dirty="0">
                <a:solidFill>
                  <a:schemeClr val="bg1"/>
                </a:solidFill>
              </a:rPr>
              <a:t>legal and ethical (based on the ANA Code for Nurses and the Arkansas State Nurse Practice Act) concerns identified in the practicum experience.</a:t>
            </a:r>
          </a:p>
          <a:p>
            <a:pPr marL="457200" indent="-457200">
              <a:buFont typeface="+mj-lt"/>
              <a:buAutoNum type="arabicPeriod"/>
            </a:pPr>
            <a:r>
              <a:rPr lang="en-US" sz="3200" dirty="0" smtClean="0">
                <a:solidFill>
                  <a:schemeClr val="bg1"/>
                </a:solidFill>
              </a:rPr>
              <a:t>Review </a:t>
            </a:r>
            <a:r>
              <a:rPr lang="en-US" sz="3200" dirty="0">
                <a:solidFill>
                  <a:schemeClr val="bg1"/>
                </a:solidFill>
              </a:rPr>
              <a:t>the quality assurance program in the setting and identify at least three outcome measures from nursing audits. Be specific and analyze thresholds and strategies for improvement if  expectations are not met.</a:t>
            </a:r>
          </a:p>
          <a:p>
            <a:pPr marL="457200" indent="-457200">
              <a:buFont typeface="+mj-lt"/>
              <a:buAutoNum type="arabicPeriod"/>
            </a:pPr>
            <a:r>
              <a:rPr lang="en-US" sz="3200" dirty="0" smtClean="0">
                <a:solidFill>
                  <a:schemeClr val="bg1"/>
                </a:solidFill>
              </a:rPr>
              <a:t>Relate </a:t>
            </a:r>
            <a:r>
              <a:rPr lang="en-US" sz="3200" dirty="0">
                <a:solidFill>
                  <a:schemeClr val="bg1"/>
                </a:solidFill>
              </a:rPr>
              <a:t>the ANA Standards of Clinical Nursing Practice to the standards of practice for clients in the practicum setting.</a:t>
            </a:r>
          </a:p>
          <a:p>
            <a:pPr marL="457200" indent="-457200">
              <a:buFont typeface="+mj-lt"/>
              <a:buAutoNum type="arabicPeriod"/>
            </a:pPr>
            <a:r>
              <a:rPr lang="en-US" sz="3200" dirty="0" smtClean="0">
                <a:solidFill>
                  <a:schemeClr val="bg1"/>
                </a:solidFill>
              </a:rPr>
              <a:t>Identify </a:t>
            </a:r>
            <a:r>
              <a:rPr lang="en-US" sz="3200" dirty="0">
                <a:solidFill>
                  <a:schemeClr val="bg1"/>
                </a:solidFill>
              </a:rPr>
              <a:t>a need for change and provide rationale for necessity of a change and include in journal entry.</a:t>
            </a:r>
          </a:p>
          <a:p>
            <a:pPr marL="457200" indent="-457200">
              <a:buFont typeface="+mj-lt"/>
              <a:buAutoNum type="arabicPeriod"/>
            </a:pPr>
            <a:r>
              <a:rPr lang="en-US" sz="3200" dirty="0" smtClean="0">
                <a:solidFill>
                  <a:schemeClr val="bg1"/>
                </a:solidFill>
              </a:rPr>
              <a:t>Initiate </a:t>
            </a:r>
            <a:r>
              <a:rPr lang="en-US" sz="3200" dirty="0">
                <a:solidFill>
                  <a:schemeClr val="bg1"/>
                </a:solidFill>
              </a:rPr>
              <a:t>and maintain communication and collaboration with members of the health care team.</a:t>
            </a:r>
          </a:p>
          <a:p>
            <a:pPr marL="457200" indent="-457200">
              <a:buFont typeface="+mj-lt"/>
              <a:buAutoNum type="arabicPeriod"/>
            </a:pPr>
            <a:r>
              <a:rPr lang="en-US" sz="3200" dirty="0" smtClean="0">
                <a:solidFill>
                  <a:schemeClr val="bg1"/>
                </a:solidFill>
              </a:rPr>
              <a:t>Demonstrate </a:t>
            </a:r>
            <a:r>
              <a:rPr lang="en-US" sz="3200" dirty="0">
                <a:solidFill>
                  <a:schemeClr val="bg1"/>
                </a:solidFill>
              </a:rPr>
              <a:t>written communication skills appropriate to the professional nurse role.</a:t>
            </a:r>
          </a:p>
          <a:p>
            <a:pPr marL="457200" indent="-457200">
              <a:buFont typeface="+mj-lt"/>
              <a:buAutoNum type="arabicPeriod"/>
            </a:pPr>
            <a:r>
              <a:rPr lang="en-US" sz="3200" dirty="0" smtClean="0">
                <a:solidFill>
                  <a:schemeClr val="bg1"/>
                </a:solidFill>
              </a:rPr>
              <a:t>Determine </a:t>
            </a:r>
            <a:r>
              <a:rPr lang="en-US" sz="3200" dirty="0">
                <a:solidFill>
                  <a:schemeClr val="bg1"/>
                </a:solidFill>
              </a:rPr>
              <a:t>effectiveness of strategies utilized by the preceptor in delegating activities to other health care team members. Identify additional strategies that may have been useful. Give rationale.</a:t>
            </a:r>
          </a:p>
          <a:p>
            <a:endParaRPr lang="en-US" dirty="0"/>
          </a:p>
        </p:txBody>
      </p:sp>
    </p:spTree>
    <p:extLst>
      <p:ext uri="{BB962C8B-B14F-4D97-AF65-F5344CB8AC3E}">
        <p14:creationId xmlns:p14="http://schemas.microsoft.com/office/powerpoint/2010/main" val="10218964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04800"/>
            <a:ext cx="5937755" cy="1188720"/>
          </a:xfrm>
        </p:spPr>
        <p:txBody>
          <a:bodyPr>
            <a:noAutofit/>
          </a:bodyPr>
          <a:lstStyle/>
          <a:p>
            <a:r>
              <a:rPr lang="en-US" sz="2400" b="1" dirty="0">
                <a:ea typeface="Times New Roman" panose="02020603050405020304" pitchFamily="18" charset="0"/>
              </a:rPr>
              <a:t>PRACTICUM OBJECTIVES FOR </a:t>
            </a:r>
            <a:r>
              <a:rPr lang="en-US" sz="2400" b="1" dirty="0" smtClean="0">
                <a:ea typeface="Times New Roman" panose="02020603050405020304" pitchFamily="18" charset="0"/>
              </a:rPr>
              <a:t>HEALTHLY AGING</a:t>
            </a:r>
            <a:endParaRPr lang="en-US" sz="1600" dirty="0"/>
          </a:p>
        </p:txBody>
      </p:sp>
      <p:sp>
        <p:nvSpPr>
          <p:cNvPr id="3" name="Content Placeholder 2"/>
          <p:cNvSpPr>
            <a:spLocks noGrp="1"/>
          </p:cNvSpPr>
          <p:nvPr>
            <p:ph idx="1"/>
          </p:nvPr>
        </p:nvSpPr>
        <p:spPr>
          <a:xfrm>
            <a:off x="484710" y="1853248"/>
            <a:ext cx="8354490" cy="4928552"/>
          </a:xfrm>
        </p:spPr>
        <p:txBody>
          <a:bodyPr>
            <a:normAutofit fontScale="32500" lnSpcReduction="20000"/>
          </a:bodyPr>
          <a:lstStyle/>
          <a:p>
            <a:pPr marL="0" indent="0">
              <a:buNone/>
              <a:tabLst>
                <a:tab pos="-685800" algn="l"/>
                <a:tab pos="-457200" algn="l"/>
                <a:tab pos="0" algn="l"/>
                <a:tab pos="457200" algn="l"/>
                <a:tab pos="8001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pPr>
            <a:r>
              <a:rPr lang="en-US" sz="4900" u="sng" dirty="0">
                <a:solidFill>
                  <a:schemeClr val="bg1"/>
                </a:solidFill>
                <a:ea typeface="Times New Roman" panose="02020603050405020304" pitchFamily="18" charset="0"/>
              </a:rPr>
              <a:t>Along with the personal objectives</a:t>
            </a:r>
            <a:r>
              <a:rPr lang="en-US" sz="4900" dirty="0">
                <a:solidFill>
                  <a:schemeClr val="bg1"/>
                </a:solidFill>
                <a:ea typeface="Times New Roman" panose="02020603050405020304" pitchFamily="18" charset="0"/>
              </a:rPr>
              <a:t>, the following practicum objectives must be demonstrated by documentation in the practicum journal:</a:t>
            </a:r>
          </a:p>
          <a:p>
            <a:pPr marL="0" indent="0">
              <a:buNone/>
              <a:tabLst>
                <a:tab pos="-685800" algn="l"/>
                <a:tab pos="-457200" algn="l"/>
                <a:tab pos="0" algn="l"/>
                <a:tab pos="457200" algn="l"/>
                <a:tab pos="8001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pPr>
            <a:r>
              <a:rPr lang="en-US" sz="4900" dirty="0">
                <a:solidFill>
                  <a:schemeClr val="bg1"/>
                </a:solidFill>
                <a:ea typeface="Times New Roman" panose="02020603050405020304" pitchFamily="18" charset="0"/>
              </a:rPr>
              <a:t> </a:t>
            </a:r>
          </a:p>
          <a:p>
            <a:pPr marL="342900" lvl="0" indent="-342900">
              <a:spcBef>
                <a:spcPts val="0"/>
              </a:spcBef>
              <a:buFont typeface="+mj-lt"/>
              <a:buAutoNum type="arabicPeriod"/>
              <a:tabLst>
                <a:tab pos="-457200" algn="l"/>
                <a:tab pos="0" algn="l"/>
                <a:tab pos="2286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4900" dirty="0">
                <a:solidFill>
                  <a:schemeClr val="bg1"/>
                </a:solidFill>
                <a:latin typeface="Times New Roman" panose="02020603050405020304" pitchFamily="18" charset="0"/>
                <a:ea typeface="Times New Roman" panose="02020603050405020304" pitchFamily="18" charset="0"/>
              </a:rPr>
              <a:t>Select and meet with the practicum preceptor; develop personal objectives to be met during the semester; discuss practicum objectives to be met during the semester; develop a calendar (submit on date due-see Course Calendar) of activities; and orient to the agency with the preceptor.  Find out about dress code, parking, and how to contact the preceptor in case of an emergency.</a:t>
            </a:r>
          </a:p>
          <a:p>
            <a:pPr marL="342900" lvl="0" indent="-342900">
              <a:spcBef>
                <a:spcPts val="0"/>
              </a:spcBef>
              <a:buFont typeface="+mj-lt"/>
              <a:buAutoNum type="arabicPeriod"/>
              <a:tabLst>
                <a:tab pos="-457200" algn="l"/>
                <a:tab pos="0" algn="l"/>
                <a:tab pos="2286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4900" dirty="0">
                <a:solidFill>
                  <a:schemeClr val="bg1"/>
                </a:solidFill>
                <a:latin typeface="Times New Roman" panose="02020603050405020304" pitchFamily="18" charset="0"/>
                <a:ea typeface="Times New Roman" panose="02020603050405020304" pitchFamily="18" charset="0"/>
              </a:rPr>
              <a:t>Demonstrate knowledge from literature and research related to healthy aging relevant to the practicum.</a:t>
            </a:r>
          </a:p>
          <a:p>
            <a:pPr marL="342900" lvl="0" indent="-342900">
              <a:spcBef>
                <a:spcPts val="0"/>
              </a:spcBef>
              <a:buFont typeface="+mj-lt"/>
              <a:buAutoNum type="arabicPeriod"/>
              <a:tabLst>
                <a:tab pos="-457200" algn="l"/>
                <a:tab pos="0" algn="l"/>
                <a:tab pos="2286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4900" dirty="0">
                <a:solidFill>
                  <a:schemeClr val="bg1"/>
                </a:solidFill>
                <a:latin typeface="Times New Roman" panose="02020603050405020304" pitchFamily="18" charset="0"/>
                <a:ea typeface="Times New Roman" panose="02020603050405020304" pitchFamily="18" charset="0"/>
              </a:rPr>
              <a:t>Identify legal and ethical (based on the ANA Code for Nurses and the Arkansas State Nurse Practice Act) concerns identified in the practicum.</a:t>
            </a:r>
          </a:p>
          <a:p>
            <a:pPr marL="342900" lvl="0" indent="-342900">
              <a:spcBef>
                <a:spcPts val="0"/>
              </a:spcBef>
              <a:buFont typeface="+mj-lt"/>
              <a:buAutoNum type="arabicPeriod"/>
              <a:tabLst>
                <a:tab pos="-457200" algn="l"/>
                <a:tab pos="0" algn="l"/>
                <a:tab pos="2286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4900" dirty="0">
                <a:solidFill>
                  <a:schemeClr val="bg1"/>
                </a:solidFill>
                <a:latin typeface="Times New Roman" panose="02020603050405020304" pitchFamily="18" charset="0"/>
                <a:ea typeface="Times New Roman" panose="02020603050405020304" pitchFamily="18" charset="0"/>
              </a:rPr>
              <a:t>Review the quality assurance program in the setting and identify at least three outcome measures from nursing audits.  Be specific and analyze thresholds and strategies for improvement if expectations are not met.</a:t>
            </a:r>
          </a:p>
          <a:p>
            <a:pPr marL="342900" lvl="0" indent="-342900">
              <a:spcBef>
                <a:spcPts val="0"/>
              </a:spcBef>
              <a:buFont typeface="+mj-lt"/>
              <a:buAutoNum type="arabicPeriod"/>
              <a:tabLst>
                <a:tab pos="-457200" algn="l"/>
                <a:tab pos="0" algn="l"/>
                <a:tab pos="2286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4900" dirty="0">
                <a:solidFill>
                  <a:schemeClr val="bg1"/>
                </a:solidFill>
                <a:latin typeface="Times New Roman" panose="02020603050405020304" pitchFamily="18" charset="0"/>
                <a:ea typeface="Times New Roman" panose="02020603050405020304" pitchFamily="18" charset="0"/>
              </a:rPr>
              <a:t>Relate the ANA Standards of Clinical Nursing Practice to the standards of practice for clients in the practicum setting.</a:t>
            </a:r>
          </a:p>
          <a:p>
            <a:pPr marL="342900" lvl="0" indent="-342900">
              <a:spcBef>
                <a:spcPts val="0"/>
              </a:spcBef>
              <a:buFont typeface="+mj-lt"/>
              <a:buAutoNum type="arabicPeriod"/>
              <a:tabLst>
                <a:tab pos="-457200" algn="l"/>
                <a:tab pos="0" algn="l"/>
                <a:tab pos="2286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4900" dirty="0">
                <a:solidFill>
                  <a:schemeClr val="bg1"/>
                </a:solidFill>
                <a:latin typeface="Times New Roman" panose="02020603050405020304" pitchFamily="18" charset="0"/>
                <a:ea typeface="Times New Roman" panose="02020603050405020304" pitchFamily="18" charset="0"/>
              </a:rPr>
              <a:t>Identify a need for change and provide rationale for necessity of a change and include in journal entry. </a:t>
            </a:r>
          </a:p>
          <a:p>
            <a:pPr marL="342900" lvl="0" indent="-342900">
              <a:spcBef>
                <a:spcPts val="0"/>
              </a:spcBef>
              <a:buFont typeface="+mj-lt"/>
              <a:buAutoNum type="arabicPeriod"/>
              <a:tabLst>
                <a:tab pos="-457200" algn="l"/>
                <a:tab pos="0" algn="l"/>
                <a:tab pos="2286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4900" dirty="0">
                <a:solidFill>
                  <a:schemeClr val="bg1"/>
                </a:solidFill>
                <a:latin typeface="Times New Roman" panose="02020603050405020304" pitchFamily="18" charset="0"/>
                <a:ea typeface="Times New Roman" panose="02020603050405020304" pitchFamily="18" charset="0"/>
              </a:rPr>
              <a:t>Initiate and maintain communication and collaboration with members of the health care team.</a:t>
            </a:r>
          </a:p>
          <a:p>
            <a:pPr marL="342900" lvl="0" indent="-342900">
              <a:spcBef>
                <a:spcPts val="0"/>
              </a:spcBef>
              <a:buFont typeface="+mj-lt"/>
              <a:buAutoNum type="arabicPeriod"/>
              <a:tabLst>
                <a:tab pos="-457200" algn="l"/>
                <a:tab pos="0" algn="l"/>
                <a:tab pos="2286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4900" dirty="0">
                <a:solidFill>
                  <a:schemeClr val="bg1"/>
                </a:solidFill>
                <a:latin typeface="Times New Roman" panose="02020603050405020304" pitchFamily="18" charset="0"/>
                <a:ea typeface="Times New Roman" panose="02020603050405020304" pitchFamily="18" charset="0"/>
              </a:rPr>
              <a:t>Demonstrate written communication skills appropriate to the professional nurse role.</a:t>
            </a:r>
          </a:p>
          <a:p>
            <a:pPr marL="342900" lvl="0" indent="-342900">
              <a:spcBef>
                <a:spcPts val="0"/>
              </a:spcBef>
              <a:buFont typeface="+mj-lt"/>
              <a:buAutoNum type="arabicPeriod"/>
              <a:tabLst>
                <a:tab pos="-457200" algn="l"/>
                <a:tab pos="0" algn="l"/>
                <a:tab pos="2286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4900" dirty="0">
                <a:solidFill>
                  <a:schemeClr val="bg1"/>
                </a:solidFill>
                <a:latin typeface="Times New Roman" panose="02020603050405020304" pitchFamily="18" charset="0"/>
                <a:ea typeface="Times New Roman" panose="02020603050405020304" pitchFamily="18" charset="0"/>
              </a:rPr>
              <a:t>Determine effectiveness of strategies utilized by the preceptor in delegating activities to other health care team members.  Identify additional strategies that may have been useful-include rationales.</a:t>
            </a:r>
          </a:p>
          <a:p>
            <a:pPr marL="0" indent="0">
              <a:buNone/>
            </a:pPr>
            <a:endParaRPr lang="en-US" dirty="0"/>
          </a:p>
        </p:txBody>
      </p:sp>
    </p:spTree>
    <p:extLst>
      <p:ext uri="{BB962C8B-B14F-4D97-AF65-F5344CB8AC3E}">
        <p14:creationId xmlns:p14="http://schemas.microsoft.com/office/powerpoint/2010/main" val="15303838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04800"/>
            <a:ext cx="5937755" cy="1188720"/>
          </a:xfrm>
        </p:spPr>
        <p:txBody>
          <a:bodyPr>
            <a:noAutofit/>
          </a:bodyPr>
          <a:lstStyle/>
          <a:p>
            <a:r>
              <a:rPr lang="en-US" sz="2400" b="1" dirty="0">
                <a:ea typeface="Times New Roman" panose="02020603050405020304" pitchFamily="18" charset="0"/>
              </a:rPr>
              <a:t>PRACTICUM OBJECTIVES FOR </a:t>
            </a:r>
            <a:r>
              <a:rPr lang="en-US" sz="2400" b="1" dirty="0" smtClean="0">
                <a:ea typeface="Times New Roman" panose="02020603050405020304" pitchFamily="18" charset="0"/>
              </a:rPr>
              <a:t>HEALTHLY AGING cont.</a:t>
            </a:r>
            <a:endParaRPr lang="en-US" sz="1600" dirty="0"/>
          </a:p>
        </p:txBody>
      </p:sp>
      <p:sp>
        <p:nvSpPr>
          <p:cNvPr id="3" name="Content Placeholder 2"/>
          <p:cNvSpPr>
            <a:spLocks noGrp="1"/>
          </p:cNvSpPr>
          <p:nvPr>
            <p:ph idx="1"/>
          </p:nvPr>
        </p:nvSpPr>
        <p:spPr>
          <a:xfrm>
            <a:off x="484710" y="1853248"/>
            <a:ext cx="8354490" cy="5004752"/>
          </a:xfrm>
        </p:spPr>
        <p:txBody>
          <a:bodyPr>
            <a:normAutofit/>
          </a:bodyPr>
          <a:lstStyle/>
          <a:p>
            <a:pPr marL="0" lvl="0" indent="0">
              <a:spcBef>
                <a:spcPts val="0"/>
              </a:spcBef>
              <a:buNone/>
              <a:tabLst>
                <a:tab pos="-457200" algn="l"/>
                <a:tab pos="0" algn="l"/>
                <a:tab pos="2286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100" dirty="0" smtClean="0">
                <a:solidFill>
                  <a:schemeClr val="bg1"/>
                </a:solidFill>
                <a:latin typeface="Times New Roman" panose="02020603050405020304" pitchFamily="18" charset="0"/>
                <a:ea typeface="Times New Roman" panose="02020603050405020304" pitchFamily="18" charset="0"/>
              </a:rPr>
              <a:t>10. </a:t>
            </a:r>
            <a:r>
              <a:rPr lang="en-US" sz="1600" dirty="0" smtClean="0">
                <a:solidFill>
                  <a:schemeClr val="bg1"/>
                </a:solidFill>
                <a:latin typeface="Times New Roman" panose="02020603050405020304" pitchFamily="18" charset="0"/>
                <a:ea typeface="Times New Roman" panose="02020603050405020304" pitchFamily="18" charset="0"/>
              </a:rPr>
              <a:t>	Select </a:t>
            </a:r>
            <a:r>
              <a:rPr lang="en-US" sz="1600" dirty="0">
                <a:solidFill>
                  <a:schemeClr val="bg1"/>
                </a:solidFill>
                <a:latin typeface="Times New Roman" panose="02020603050405020304" pitchFamily="18" charset="0"/>
                <a:ea typeface="Times New Roman" panose="02020603050405020304" pitchFamily="18" charset="0"/>
              </a:rPr>
              <a:t>a client and prepare a case study, including:</a:t>
            </a:r>
          </a:p>
          <a:p>
            <a:pPr marL="457200" indent="-228600">
              <a:spcBef>
                <a:spcPts val="0"/>
              </a:spcBef>
              <a:tabLst>
                <a:tab pos="-457200" algn="l"/>
                <a:tab pos="0" algn="l"/>
                <a:tab pos="2286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600" dirty="0">
                <a:solidFill>
                  <a:schemeClr val="bg1"/>
                </a:solidFill>
                <a:latin typeface="Times New Roman" panose="02020603050405020304" pitchFamily="18" charset="0"/>
                <a:ea typeface="Times New Roman" panose="02020603050405020304" pitchFamily="18" charset="0"/>
              </a:rPr>
              <a:t>a.	description of client (biographical data);</a:t>
            </a:r>
          </a:p>
          <a:p>
            <a:pPr marL="457200" indent="-228600">
              <a:spcBef>
                <a:spcPts val="0"/>
              </a:spcBef>
              <a:tabLst>
                <a:tab pos="-457200" algn="l"/>
                <a:tab pos="0" algn="l"/>
                <a:tab pos="2286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600" dirty="0">
                <a:solidFill>
                  <a:schemeClr val="bg1"/>
                </a:solidFill>
                <a:latin typeface="Times New Roman" panose="02020603050405020304" pitchFamily="18" charset="0"/>
                <a:ea typeface="Times New Roman" panose="02020603050405020304" pitchFamily="18" charset="0"/>
              </a:rPr>
              <a:t>b.	theoretical framework of aging applied to client;</a:t>
            </a:r>
          </a:p>
          <a:p>
            <a:pPr marL="457200" indent="-228600">
              <a:spcBef>
                <a:spcPts val="0"/>
              </a:spcBef>
              <a:tabLst>
                <a:tab pos="-457200" algn="l"/>
                <a:tab pos="0" algn="l"/>
                <a:tab pos="2286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600" dirty="0">
                <a:solidFill>
                  <a:schemeClr val="bg1"/>
                </a:solidFill>
                <a:latin typeface="Times New Roman" panose="02020603050405020304" pitchFamily="18" charset="0"/>
                <a:ea typeface="Times New Roman" panose="02020603050405020304" pitchFamily="18" charset="0"/>
              </a:rPr>
              <a:t>c.	dimensions of wellness;</a:t>
            </a:r>
          </a:p>
          <a:p>
            <a:pPr marL="457200" indent="-228600">
              <a:spcBef>
                <a:spcPts val="0"/>
              </a:spcBef>
              <a:tabLst>
                <a:tab pos="-457200" algn="l"/>
                <a:tab pos="0" algn="l"/>
                <a:tab pos="2286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600" dirty="0">
                <a:solidFill>
                  <a:schemeClr val="bg1"/>
                </a:solidFill>
                <a:latin typeface="Times New Roman" panose="02020603050405020304" pitchFamily="18" charset="0"/>
                <a:ea typeface="Times New Roman" panose="02020603050405020304" pitchFamily="18" charset="0"/>
              </a:rPr>
              <a:t>d.	physiologic changes and needs with implications for nursing care;</a:t>
            </a:r>
          </a:p>
          <a:p>
            <a:pPr marL="457200" indent="-228600">
              <a:spcBef>
                <a:spcPts val="0"/>
              </a:spcBef>
              <a:tabLst>
                <a:tab pos="-457200" algn="l"/>
                <a:tab pos="0" algn="l"/>
                <a:tab pos="2286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600" dirty="0">
                <a:solidFill>
                  <a:schemeClr val="bg1"/>
                </a:solidFill>
                <a:latin typeface="Times New Roman" panose="02020603050405020304" pitchFamily="18" charset="0"/>
                <a:ea typeface="Times New Roman" panose="02020603050405020304" pitchFamily="18" charset="0"/>
              </a:rPr>
              <a:t>e.	laboratory values with implications for nursing care;</a:t>
            </a:r>
          </a:p>
          <a:p>
            <a:pPr marL="457200" indent="-228600">
              <a:spcBef>
                <a:spcPts val="0"/>
              </a:spcBef>
              <a:tabLst>
                <a:tab pos="-457200" algn="l"/>
                <a:tab pos="0" algn="l"/>
                <a:tab pos="2286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600" dirty="0">
                <a:solidFill>
                  <a:schemeClr val="bg1"/>
                </a:solidFill>
                <a:latin typeface="Times New Roman" panose="02020603050405020304" pitchFamily="18" charset="0"/>
                <a:ea typeface="Times New Roman" panose="02020603050405020304" pitchFamily="18" charset="0"/>
              </a:rPr>
              <a:t>f.	environmental safety and security assessment with implications for nursing care;</a:t>
            </a:r>
          </a:p>
          <a:p>
            <a:pPr marL="457200" indent="-228600">
              <a:spcBef>
                <a:spcPts val="0"/>
              </a:spcBef>
              <a:tabLst>
                <a:tab pos="-457200" algn="l"/>
                <a:tab pos="0" algn="l"/>
                <a:tab pos="2286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600" dirty="0">
                <a:solidFill>
                  <a:schemeClr val="bg1"/>
                </a:solidFill>
                <a:latin typeface="Times New Roman" panose="02020603050405020304" pitchFamily="18" charset="0"/>
                <a:ea typeface="Times New Roman" panose="02020603050405020304" pitchFamily="18" charset="0"/>
              </a:rPr>
              <a:t>g.	developmental stage and tasks as well as developmental learning needs with implications for nursing care, addressing intimacy, sexuality, belonging and socialization;</a:t>
            </a:r>
          </a:p>
          <a:p>
            <a:pPr marL="457200" indent="-228600">
              <a:spcBef>
                <a:spcPts val="0"/>
              </a:spcBef>
              <a:tabLst>
                <a:tab pos="-457200" algn="l"/>
                <a:tab pos="0" algn="l"/>
                <a:tab pos="2286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600" dirty="0">
                <a:solidFill>
                  <a:schemeClr val="bg1"/>
                </a:solidFill>
                <a:latin typeface="Times New Roman" panose="02020603050405020304" pitchFamily="18" charset="0"/>
                <a:ea typeface="Times New Roman" panose="02020603050405020304" pitchFamily="18" charset="0"/>
              </a:rPr>
              <a:t>h.	self-esteem assessment, including crisis and stress management, and transitions and role changes;</a:t>
            </a:r>
          </a:p>
          <a:p>
            <a:pPr marL="457200" indent="-228600">
              <a:spcBef>
                <a:spcPts val="0"/>
              </a:spcBef>
              <a:tabLst>
                <a:tab pos="-457200" algn="l"/>
                <a:tab pos="0" algn="l"/>
                <a:tab pos="2286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600" dirty="0" err="1">
                <a:solidFill>
                  <a:schemeClr val="bg1"/>
                </a:solidFill>
                <a:latin typeface="Times New Roman" panose="02020603050405020304" pitchFamily="18" charset="0"/>
                <a:ea typeface="Times New Roman" panose="02020603050405020304" pitchFamily="18" charset="0"/>
              </a:rPr>
              <a:t>i</a:t>
            </a:r>
            <a:r>
              <a:rPr lang="en-US" sz="1600" dirty="0">
                <a:solidFill>
                  <a:schemeClr val="bg1"/>
                </a:solidFill>
                <a:latin typeface="Times New Roman" panose="02020603050405020304" pitchFamily="18" charset="0"/>
                <a:ea typeface="Times New Roman" panose="02020603050405020304" pitchFamily="18" charset="0"/>
              </a:rPr>
              <a:t>.	psychologic changes and needs with implications for nursing care, addressing mental health and mental disorders, cognition capability, psychotropic drug use, gender, cohort and culture; and</a:t>
            </a:r>
          </a:p>
          <a:p>
            <a:pPr marL="457200" indent="-228600">
              <a:spcBef>
                <a:spcPts val="0"/>
              </a:spcBef>
              <a:tabLst>
                <a:tab pos="-457200" algn="l"/>
                <a:tab pos="0" algn="l"/>
                <a:tab pos="2286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600" dirty="0">
                <a:solidFill>
                  <a:schemeClr val="bg1"/>
                </a:solidFill>
                <a:latin typeface="Times New Roman" panose="02020603050405020304" pitchFamily="18" charset="0"/>
                <a:ea typeface="Times New Roman" panose="02020603050405020304" pitchFamily="18" charset="0"/>
              </a:rPr>
              <a:t>j.	self-actualization assessment with implications for nursing care, addressing actualizing the self, death, dying and grief, and transcendence, spirituality, and legacies.</a:t>
            </a:r>
          </a:p>
          <a:p>
            <a:pPr marL="457200" lvl="0" indent="-457200">
              <a:spcBef>
                <a:spcPts val="0"/>
              </a:spcBef>
              <a:buFont typeface="+mj-lt"/>
              <a:buAutoNum type="arabicPeriod" startAt="11"/>
              <a:tabLst>
                <a:tab pos="-457200" algn="l"/>
                <a:tab pos="0" algn="l"/>
                <a:tab pos="2286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600" dirty="0" smtClean="0">
                <a:solidFill>
                  <a:schemeClr val="bg1"/>
                </a:solidFill>
                <a:latin typeface="Times New Roman" panose="02020603050405020304" pitchFamily="18" charset="0"/>
                <a:ea typeface="Times New Roman" panose="02020603050405020304" pitchFamily="18" charset="0"/>
              </a:rPr>
              <a:t>Obtain </a:t>
            </a:r>
            <a:r>
              <a:rPr lang="en-US" sz="1600" dirty="0">
                <a:solidFill>
                  <a:schemeClr val="bg1"/>
                </a:solidFill>
                <a:latin typeface="Times New Roman" panose="02020603050405020304" pitchFamily="18" charset="0"/>
                <a:ea typeface="Times New Roman" panose="02020603050405020304" pitchFamily="18" charset="0"/>
              </a:rPr>
              <a:t>health, physical, functional, nutritional, mental and integrated assessments on your client.  Complete the Physical and Functional Assessment Instruments, and Nutritional Screening of Assessments, as well as any other appropriate assessment tools.</a:t>
            </a:r>
          </a:p>
          <a:p>
            <a:pPr marL="0" indent="0">
              <a:buNone/>
            </a:pPr>
            <a:endParaRPr lang="en-US" sz="600" dirty="0"/>
          </a:p>
        </p:txBody>
      </p:sp>
    </p:spTree>
    <p:extLst>
      <p:ext uri="{BB962C8B-B14F-4D97-AF65-F5344CB8AC3E}">
        <p14:creationId xmlns:p14="http://schemas.microsoft.com/office/powerpoint/2010/main" val="34301656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0600" y="452718"/>
            <a:ext cx="6781800" cy="842682"/>
          </a:xfrm>
        </p:spPr>
        <p:txBody>
          <a:bodyPr>
            <a:normAutofit fontScale="90000"/>
          </a:bodyPr>
          <a:lstStyle/>
          <a:p>
            <a:r>
              <a:rPr lang="en-US" sz="2000" b="1" dirty="0" smtClean="0">
                <a:ea typeface="Times New Roman" panose="02020603050405020304" pitchFamily="18" charset="0"/>
              </a:rPr>
              <a:t/>
            </a:r>
            <a:br>
              <a:rPr lang="en-US" sz="2000" b="1" dirty="0" smtClean="0">
                <a:ea typeface="Times New Roman" panose="02020603050405020304" pitchFamily="18" charset="0"/>
              </a:rPr>
            </a:br>
            <a:r>
              <a:rPr lang="en-US" sz="2000" b="1" dirty="0" smtClean="0">
                <a:ea typeface="Times New Roman" panose="02020603050405020304" pitchFamily="18" charset="0"/>
              </a:rPr>
              <a:t>PRACTICUM OBJECTIVES FOR LEADERSHIP AND MANAGEMENT</a:t>
            </a:r>
            <a:r>
              <a:rPr lang="en-US" sz="2400" dirty="0">
                <a:ea typeface="Times New Roman" panose="02020603050405020304" pitchFamily="18" charset="0"/>
              </a:rPr>
              <a:t/>
            </a:r>
            <a:br>
              <a:rPr lang="en-US" sz="2400" dirty="0">
                <a:ea typeface="Times New Roman" panose="02020603050405020304" pitchFamily="18" charset="0"/>
              </a:rPr>
            </a:br>
            <a:endParaRPr lang="en-US" sz="2400" dirty="0"/>
          </a:p>
        </p:txBody>
      </p:sp>
      <p:sp>
        <p:nvSpPr>
          <p:cNvPr id="4" name="Content Placeholder 3"/>
          <p:cNvSpPr>
            <a:spLocks noGrp="1"/>
          </p:cNvSpPr>
          <p:nvPr>
            <p:ph idx="1"/>
          </p:nvPr>
        </p:nvSpPr>
        <p:spPr>
          <a:xfrm>
            <a:off x="381000" y="1600200"/>
            <a:ext cx="8202090" cy="4876800"/>
          </a:xfrm>
        </p:spPr>
        <p:txBody>
          <a:bodyPr>
            <a:normAutofit fontScale="92500" lnSpcReduction="10000"/>
          </a:bodyPr>
          <a:lstStyle/>
          <a:p>
            <a:pPr marL="0" indent="0">
              <a:buNone/>
              <a:tabLst>
                <a:tab pos="-685800" algn="l"/>
                <a:tab pos="-457200" algn="l"/>
                <a:tab pos="0" algn="l"/>
                <a:tab pos="457200" algn="l"/>
                <a:tab pos="8001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pPr>
            <a:r>
              <a:rPr lang="en-US" u="sng" dirty="0">
                <a:solidFill>
                  <a:schemeClr val="bg1"/>
                </a:solidFill>
                <a:ea typeface="Times New Roman" panose="02020603050405020304" pitchFamily="18" charset="0"/>
              </a:rPr>
              <a:t>Along with the personal objectives</a:t>
            </a:r>
            <a:r>
              <a:rPr lang="en-US" dirty="0">
                <a:solidFill>
                  <a:schemeClr val="bg1"/>
                </a:solidFill>
                <a:ea typeface="Times New Roman" panose="02020603050405020304" pitchFamily="18" charset="0"/>
              </a:rPr>
              <a:t>, the following practicum objectives must be demonstrated by documentation in the practicum journal:</a:t>
            </a:r>
          </a:p>
          <a:p>
            <a:pPr marL="0" indent="0">
              <a:buNone/>
              <a:tabLst>
                <a:tab pos="-685800" algn="l"/>
                <a:tab pos="-457200" algn="l"/>
                <a:tab pos="0" algn="l"/>
                <a:tab pos="457200" algn="l"/>
                <a:tab pos="8001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pPr>
            <a:r>
              <a:rPr lang="en-US" dirty="0">
                <a:solidFill>
                  <a:schemeClr val="bg1"/>
                </a:solidFill>
                <a:ea typeface="Times New Roman" panose="02020603050405020304" pitchFamily="18" charset="0"/>
              </a:rPr>
              <a:t> </a:t>
            </a:r>
          </a:p>
          <a:p>
            <a:pPr marL="342900" marR="0" lvl="0" indent="-342900">
              <a:spcBef>
                <a:spcPts val="0"/>
              </a:spcBef>
              <a:spcAft>
                <a:spcPts val="600"/>
              </a:spcAft>
              <a:buFont typeface="+mj-lt"/>
              <a:buAutoNum type="arabicPeriod"/>
              <a:tabLst>
                <a:tab pos="-685800" algn="l"/>
                <a:tab pos="-457200" algn="l"/>
                <a:tab pos="0" algn="l"/>
                <a:tab pos="457200" algn="l"/>
                <a:tab pos="8001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pPr>
            <a:r>
              <a:rPr lang="en-US" dirty="0">
                <a:solidFill>
                  <a:schemeClr val="bg1"/>
                </a:solidFill>
                <a:ea typeface="Times New Roman" panose="02020603050405020304" pitchFamily="18" charset="0"/>
              </a:rPr>
              <a:t>Select and meet with the practicum preceptor; develop personal objectives to be met during the semester; discuss practicum objectives to be met during the semester; develop a calendar of activities (student has a due date to complete the calendar); orient to the agency with the preceptor; determine dress code and parking information; and obtain preceptor contact information in case of an emergency.</a:t>
            </a:r>
          </a:p>
          <a:p>
            <a:pPr marL="342900" marR="0" lvl="0" indent="-342900">
              <a:spcBef>
                <a:spcPts val="0"/>
              </a:spcBef>
              <a:spcAft>
                <a:spcPts val="600"/>
              </a:spcAft>
              <a:buFont typeface="+mj-lt"/>
              <a:buAutoNum type="arabicPeriod"/>
              <a:tabLst>
                <a:tab pos="-685800" algn="l"/>
                <a:tab pos="-457200" algn="l"/>
                <a:tab pos="0" algn="l"/>
                <a:tab pos="457200" algn="l"/>
                <a:tab pos="8001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pPr>
            <a:r>
              <a:rPr lang="en-US" dirty="0">
                <a:solidFill>
                  <a:schemeClr val="bg1"/>
                </a:solidFill>
                <a:ea typeface="Times New Roman" panose="02020603050405020304" pitchFamily="18" charset="0"/>
              </a:rPr>
              <a:t>Demonstrate knowledge of recent research related to </a:t>
            </a:r>
            <a:r>
              <a:rPr lang="en-US" dirty="0" smtClean="0">
                <a:solidFill>
                  <a:schemeClr val="bg1"/>
                </a:solidFill>
                <a:ea typeface="Times New Roman" panose="02020603050405020304" pitchFamily="18" charset="0"/>
              </a:rPr>
              <a:t>the </a:t>
            </a:r>
            <a:r>
              <a:rPr lang="en-US" dirty="0">
                <a:solidFill>
                  <a:schemeClr val="bg1"/>
                </a:solidFill>
                <a:ea typeface="Times New Roman" panose="02020603050405020304" pitchFamily="18" charset="0"/>
              </a:rPr>
              <a:t>practicum experience (include in-text reference citations and a reference list).</a:t>
            </a:r>
          </a:p>
          <a:p>
            <a:pPr marL="342900" marR="0" lvl="0" indent="-342900">
              <a:spcBef>
                <a:spcPts val="0"/>
              </a:spcBef>
              <a:spcAft>
                <a:spcPts val="600"/>
              </a:spcAft>
              <a:buFont typeface="+mj-lt"/>
              <a:buAutoNum type="arabicPeriod"/>
              <a:tabLst>
                <a:tab pos="-685800" algn="l"/>
                <a:tab pos="-457200" algn="l"/>
                <a:tab pos="0" algn="l"/>
                <a:tab pos="457200" algn="l"/>
                <a:tab pos="8001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pPr>
            <a:r>
              <a:rPr lang="en-US" dirty="0">
                <a:solidFill>
                  <a:schemeClr val="bg1"/>
                </a:solidFill>
                <a:ea typeface="Times New Roman" panose="02020603050405020304" pitchFamily="18" charset="0"/>
              </a:rPr>
              <a:t>Identify legal and ethical (based on the ANA Code for Nurses and the Arkansas State Nurse Practice Act) concerns identified in the practicum experience.</a:t>
            </a:r>
          </a:p>
          <a:p>
            <a:pPr marL="342900" marR="0" lvl="0" indent="-342900">
              <a:spcBef>
                <a:spcPts val="0"/>
              </a:spcBef>
              <a:spcAft>
                <a:spcPts val="600"/>
              </a:spcAft>
              <a:buFont typeface="+mj-lt"/>
              <a:buAutoNum type="arabicPeriod"/>
              <a:tabLst>
                <a:tab pos="-685800" algn="l"/>
                <a:tab pos="-457200" algn="l"/>
                <a:tab pos="0" algn="l"/>
                <a:tab pos="457200" algn="l"/>
                <a:tab pos="8001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pPr>
            <a:r>
              <a:rPr lang="en-US" dirty="0">
                <a:solidFill>
                  <a:schemeClr val="bg1"/>
                </a:solidFill>
                <a:ea typeface="Times New Roman" panose="02020603050405020304" pitchFamily="18" charset="0"/>
              </a:rPr>
              <a:t>Review the quality assurance program in the setting and identify at least three outcome measures from nursing audits. Be specific and analyze thresholds and strategies for improvement if expectations are not met.</a:t>
            </a:r>
          </a:p>
          <a:p>
            <a:pPr marL="342900" marR="0" lvl="0" indent="-342900">
              <a:spcBef>
                <a:spcPts val="0"/>
              </a:spcBef>
              <a:spcAft>
                <a:spcPts val="600"/>
              </a:spcAft>
              <a:buFont typeface="+mj-lt"/>
              <a:buAutoNum type="arabicPeriod"/>
              <a:tabLst>
                <a:tab pos="-685800" algn="l"/>
                <a:tab pos="-457200" algn="l"/>
                <a:tab pos="0" algn="l"/>
                <a:tab pos="457200" algn="l"/>
                <a:tab pos="8001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pPr>
            <a:r>
              <a:rPr lang="en-US" dirty="0">
                <a:solidFill>
                  <a:schemeClr val="bg1"/>
                </a:solidFill>
                <a:ea typeface="Times New Roman" panose="02020603050405020304" pitchFamily="18" charset="0"/>
              </a:rPr>
              <a:t>Relate the ANA Standards of Nursing Practice and Code of Ethics for Nurses to the standards of practice for clients in the practicum setting.</a:t>
            </a:r>
          </a:p>
          <a:p>
            <a:endParaRPr lang="en-US" dirty="0"/>
          </a:p>
        </p:txBody>
      </p:sp>
    </p:spTree>
    <p:extLst>
      <p:ext uri="{BB962C8B-B14F-4D97-AF65-F5344CB8AC3E}">
        <p14:creationId xmlns:p14="http://schemas.microsoft.com/office/powerpoint/2010/main" val="14541554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2161" y="304800"/>
            <a:ext cx="5559677" cy="990600"/>
          </a:xfrm>
        </p:spPr>
        <p:txBody>
          <a:bodyPr>
            <a:normAutofit fontScale="90000"/>
          </a:bodyPr>
          <a:lstStyle/>
          <a:p>
            <a:r>
              <a:rPr lang="en-US" sz="1800" b="1" dirty="0" smtClean="0">
                <a:solidFill>
                  <a:schemeClr val="tx1"/>
                </a:solidFill>
                <a:ea typeface="Times New Roman" panose="02020603050405020304" pitchFamily="18" charset="0"/>
              </a:rPr>
              <a:t/>
            </a:r>
            <a:br>
              <a:rPr lang="en-US" sz="1800" b="1" dirty="0" smtClean="0">
                <a:solidFill>
                  <a:schemeClr val="tx1"/>
                </a:solidFill>
                <a:ea typeface="Times New Roman" panose="02020603050405020304" pitchFamily="18" charset="0"/>
              </a:rPr>
            </a:br>
            <a:r>
              <a:rPr lang="en-US" sz="1800" b="1" dirty="0" smtClean="0">
                <a:solidFill>
                  <a:schemeClr val="tx1"/>
                </a:solidFill>
                <a:ea typeface="Times New Roman" panose="02020603050405020304" pitchFamily="18" charset="0"/>
              </a:rPr>
              <a:t>PRACTICUM </a:t>
            </a:r>
            <a:r>
              <a:rPr lang="en-US" sz="1800" b="1" dirty="0">
                <a:solidFill>
                  <a:schemeClr val="tx1"/>
                </a:solidFill>
                <a:ea typeface="Times New Roman" panose="02020603050405020304" pitchFamily="18" charset="0"/>
              </a:rPr>
              <a:t>OBJECTIVES FOR LEADERSHIP AND </a:t>
            </a:r>
            <a:r>
              <a:rPr lang="en-US" sz="1800" b="1" dirty="0" smtClean="0">
                <a:solidFill>
                  <a:schemeClr val="tx1"/>
                </a:solidFill>
                <a:ea typeface="Times New Roman" panose="02020603050405020304" pitchFamily="18" charset="0"/>
              </a:rPr>
              <a:t>MANAGEMENT CONTINUED</a:t>
            </a:r>
            <a:r>
              <a:rPr lang="en-US" sz="4400" dirty="0">
                <a:ea typeface="Times New Roman" panose="02020603050405020304" pitchFamily="18" charset="0"/>
              </a:rPr>
              <a:t/>
            </a:r>
            <a:br>
              <a:rPr lang="en-US" sz="4400" dirty="0">
                <a:ea typeface="Times New Roman" panose="02020603050405020304" pitchFamily="18" charset="0"/>
              </a:rPr>
            </a:br>
            <a:endParaRPr lang="en-US" dirty="0"/>
          </a:p>
        </p:txBody>
      </p:sp>
      <p:sp>
        <p:nvSpPr>
          <p:cNvPr id="4" name="Content Placeholder 3"/>
          <p:cNvSpPr>
            <a:spLocks noGrp="1"/>
          </p:cNvSpPr>
          <p:nvPr>
            <p:ph idx="1"/>
          </p:nvPr>
        </p:nvSpPr>
        <p:spPr>
          <a:xfrm>
            <a:off x="457200" y="1519046"/>
            <a:ext cx="8229600" cy="5034153"/>
          </a:xfrm>
        </p:spPr>
        <p:txBody>
          <a:bodyPr>
            <a:normAutofit fontScale="92500" lnSpcReduction="20000"/>
          </a:bodyPr>
          <a:lstStyle/>
          <a:p>
            <a:pPr marL="228600" lvl="0" indent="-228600">
              <a:spcAft>
                <a:spcPts val="600"/>
              </a:spcAft>
              <a:buFont typeface="+mj-lt"/>
              <a:buAutoNum type="arabicPeriod" startAt="6"/>
              <a:tabLst>
                <a:tab pos="-685800" algn="l"/>
                <a:tab pos="-457200" algn="l"/>
                <a:tab pos="0" algn="l"/>
                <a:tab pos="457200" algn="l"/>
                <a:tab pos="8001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pPr>
            <a:r>
              <a:rPr lang="en-US" dirty="0">
                <a:solidFill>
                  <a:prstClr val="white"/>
                </a:solidFill>
                <a:ea typeface="Times New Roman" panose="02020603050405020304" pitchFamily="18" charset="0"/>
              </a:rPr>
              <a:t>Identify a need for change and provide rationale for necessity of a change. Change may or may not be implemented at the practicum site depending upon appropriateness and time frame. Write a change paper based on a theoretical framework for the change, including recommended strategies (see Appendix B).  The change paper is to be submitted separate from the practicum </a:t>
            </a:r>
            <a:r>
              <a:rPr lang="en-US" dirty="0" smtClean="0">
                <a:solidFill>
                  <a:prstClr val="white"/>
                </a:solidFill>
                <a:ea typeface="Times New Roman" panose="02020603050405020304" pitchFamily="18" charset="0"/>
              </a:rPr>
              <a:t>journal.</a:t>
            </a:r>
          </a:p>
          <a:p>
            <a:pPr marL="228600" lvl="0" indent="-228600">
              <a:spcAft>
                <a:spcPts val="600"/>
              </a:spcAft>
              <a:buFont typeface="+mj-lt"/>
              <a:buAutoNum type="arabicPeriod" startAt="6"/>
              <a:tabLst>
                <a:tab pos="-685800" algn="l"/>
                <a:tab pos="-457200" algn="l"/>
                <a:tab pos="0" algn="l"/>
                <a:tab pos="457200" algn="l"/>
                <a:tab pos="8001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pPr>
            <a:r>
              <a:rPr lang="en-US" dirty="0" smtClean="0">
                <a:solidFill>
                  <a:prstClr val="white"/>
                </a:solidFill>
                <a:ea typeface="Times New Roman" panose="02020603050405020304" pitchFamily="18" charset="0"/>
              </a:rPr>
              <a:t>Initiate </a:t>
            </a:r>
            <a:r>
              <a:rPr lang="en-US" dirty="0">
                <a:solidFill>
                  <a:prstClr val="white"/>
                </a:solidFill>
                <a:ea typeface="Times New Roman" panose="02020603050405020304" pitchFamily="18" charset="0"/>
              </a:rPr>
              <a:t>and maintain communication and collaboration with members of the </a:t>
            </a:r>
            <a:r>
              <a:rPr lang="en-US" dirty="0" smtClean="0">
                <a:solidFill>
                  <a:prstClr val="white"/>
                </a:solidFill>
                <a:ea typeface="Times New Roman" panose="02020603050405020304" pitchFamily="18" charset="0"/>
              </a:rPr>
              <a:t> health </a:t>
            </a:r>
            <a:r>
              <a:rPr lang="en-US" dirty="0">
                <a:solidFill>
                  <a:prstClr val="white"/>
                </a:solidFill>
                <a:ea typeface="Times New Roman" panose="02020603050405020304" pitchFamily="18" charset="0"/>
              </a:rPr>
              <a:t>care </a:t>
            </a:r>
            <a:r>
              <a:rPr lang="en-US" dirty="0" smtClean="0">
                <a:solidFill>
                  <a:prstClr val="white"/>
                </a:solidFill>
                <a:ea typeface="Times New Roman" panose="02020603050405020304" pitchFamily="18" charset="0"/>
              </a:rPr>
              <a:t>team.</a:t>
            </a:r>
          </a:p>
          <a:p>
            <a:pPr marL="228600" lvl="0" indent="-228600">
              <a:spcAft>
                <a:spcPts val="600"/>
              </a:spcAft>
              <a:buFont typeface="+mj-lt"/>
              <a:buAutoNum type="arabicPeriod" startAt="6"/>
              <a:tabLst>
                <a:tab pos="-685800" algn="l"/>
                <a:tab pos="-457200" algn="l"/>
                <a:tab pos="0" algn="l"/>
                <a:tab pos="457200" algn="l"/>
                <a:tab pos="8001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pPr>
            <a:r>
              <a:rPr lang="en-US" dirty="0" smtClean="0">
                <a:solidFill>
                  <a:prstClr val="white"/>
                </a:solidFill>
                <a:ea typeface="Times New Roman" panose="02020603050405020304" pitchFamily="18" charset="0"/>
              </a:rPr>
              <a:t>Demonstrate </a:t>
            </a:r>
            <a:r>
              <a:rPr lang="en-US" dirty="0">
                <a:solidFill>
                  <a:prstClr val="white"/>
                </a:solidFill>
                <a:ea typeface="Times New Roman" panose="02020603050405020304" pitchFamily="18" charset="0"/>
              </a:rPr>
              <a:t>written communication skills appropriate to the </a:t>
            </a:r>
            <a:r>
              <a:rPr lang="en-US" dirty="0" smtClean="0">
                <a:solidFill>
                  <a:prstClr val="white"/>
                </a:solidFill>
                <a:ea typeface="Times New Roman" panose="02020603050405020304" pitchFamily="18" charset="0"/>
              </a:rPr>
              <a:t>Leadership/Management </a:t>
            </a:r>
            <a:r>
              <a:rPr lang="en-US" dirty="0">
                <a:solidFill>
                  <a:prstClr val="white"/>
                </a:solidFill>
                <a:ea typeface="Times New Roman" panose="02020603050405020304" pitchFamily="18" charset="0"/>
              </a:rPr>
              <a:t>role.</a:t>
            </a:r>
          </a:p>
          <a:p>
            <a:pPr marL="228600" lvl="0" indent="-228600">
              <a:spcAft>
                <a:spcPts val="600"/>
              </a:spcAft>
              <a:buAutoNum type="arabicPeriod" startAt="9"/>
              <a:tabLst>
                <a:tab pos="-685800" algn="l"/>
                <a:tab pos="-457200" algn="l"/>
                <a:tab pos="0" algn="l"/>
                <a:tab pos="457200" algn="l"/>
                <a:tab pos="8001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pPr>
            <a:r>
              <a:rPr lang="en-US" dirty="0">
                <a:solidFill>
                  <a:prstClr val="white"/>
                </a:solidFill>
                <a:ea typeface="Times New Roman" panose="02020603050405020304" pitchFamily="18" charset="0"/>
              </a:rPr>
              <a:t>Analyze a situation in which conflict occurred. Cite advantage/disadvantages of strategies utilized by </a:t>
            </a:r>
            <a:r>
              <a:rPr lang="en-US" dirty="0" smtClean="0">
                <a:solidFill>
                  <a:prstClr val="white"/>
                </a:solidFill>
                <a:ea typeface="Times New Roman" panose="02020603050405020304" pitchFamily="18" charset="0"/>
              </a:rPr>
              <a:t>the </a:t>
            </a:r>
            <a:r>
              <a:rPr lang="en-US" dirty="0">
                <a:solidFill>
                  <a:prstClr val="white"/>
                </a:solidFill>
                <a:ea typeface="Times New Roman" panose="02020603050405020304" pitchFamily="18" charset="0"/>
              </a:rPr>
              <a:t>preceptor in resolving the conflict. Identify other strategies that may have been helpful. Cite rationales.</a:t>
            </a:r>
          </a:p>
          <a:p>
            <a:pPr marL="228600" lvl="0" indent="-228600">
              <a:spcAft>
                <a:spcPts val="600"/>
              </a:spcAft>
              <a:buAutoNum type="arabicPeriod" startAt="9"/>
              <a:tabLst>
                <a:tab pos="-685800" algn="l"/>
                <a:tab pos="-457200" algn="l"/>
                <a:tab pos="0" algn="l"/>
                <a:tab pos="457200" algn="l"/>
                <a:tab pos="8001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pPr>
            <a:r>
              <a:rPr lang="en-US" dirty="0">
                <a:solidFill>
                  <a:prstClr val="white"/>
                </a:solidFill>
                <a:ea typeface="Times New Roman" panose="02020603050405020304" pitchFamily="18" charset="0"/>
              </a:rPr>
              <a:t>Determine effectiveness of strategies utilized by the preceptor in delegating activities to other health care team </a:t>
            </a:r>
            <a:r>
              <a:rPr lang="en-US" dirty="0" smtClean="0">
                <a:solidFill>
                  <a:prstClr val="white"/>
                </a:solidFill>
                <a:ea typeface="Times New Roman" panose="02020603050405020304" pitchFamily="18" charset="0"/>
              </a:rPr>
              <a:t>members</a:t>
            </a:r>
            <a:r>
              <a:rPr lang="en-US" dirty="0">
                <a:solidFill>
                  <a:prstClr val="white"/>
                </a:solidFill>
                <a:ea typeface="Times New Roman" panose="02020603050405020304" pitchFamily="18" charset="0"/>
              </a:rPr>
              <a:t>. Identify additional strategies that may have been useful. Cite rationales.</a:t>
            </a:r>
          </a:p>
          <a:p>
            <a:pPr marL="0" lvl="0" indent="0">
              <a:spcAft>
                <a:spcPts val="600"/>
              </a:spcAft>
              <a:buNone/>
              <a:tabLst>
                <a:tab pos="-685800" algn="l"/>
                <a:tab pos="-457200" algn="l"/>
                <a:tab pos="0" algn="l"/>
                <a:tab pos="457200" algn="l"/>
                <a:tab pos="8001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pPr>
            <a:r>
              <a:rPr lang="en-US" dirty="0">
                <a:solidFill>
                  <a:schemeClr val="bg2">
                    <a:lumMod val="40000"/>
                    <a:lumOff val="60000"/>
                  </a:schemeClr>
                </a:solidFill>
                <a:ea typeface="Times New Roman" panose="02020603050405020304" pitchFamily="18" charset="0"/>
              </a:rPr>
              <a:t>11</a:t>
            </a:r>
            <a:r>
              <a:rPr lang="en-US" dirty="0">
                <a:solidFill>
                  <a:prstClr val="white"/>
                </a:solidFill>
                <a:ea typeface="Times New Roman" panose="02020603050405020304" pitchFamily="18" charset="0"/>
              </a:rPr>
              <a:t>. Determine preceptor’s leadership and management theoretical framework,  </a:t>
            </a:r>
            <a:r>
              <a:rPr lang="en-US" dirty="0" smtClean="0">
                <a:solidFill>
                  <a:prstClr val="white"/>
                </a:solidFill>
                <a:ea typeface="Times New Roman" panose="02020603050405020304" pitchFamily="18" charset="0"/>
              </a:rPr>
              <a:t>               	      cite </a:t>
            </a:r>
            <a:r>
              <a:rPr lang="en-US" dirty="0">
                <a:solidFill>
                  <a:prstClr val="white"/>
                </a:solidFill>
                <a:ea typeface="Times New Roman" panose="02020603050405020304" pitchFamily="18" charset="0"/>
              </a:rPr>
              <a:t>examples </a:t>
            </a:r>
            <a:r>
              <a:rPr lang="en-US" dirty="0" smtClean="0">
                <a:solidFill>
                  <a:prstClr val="white"/>
                </a:solidFill>
                <a:ea typeface="Times New Roman" panose="02020603050405020304" pitchFamily="18" charset="0"/>
              </a:rPr>
              <a:t>and references</a:t>
            </a:r>
            <a:r>
              <a:rPr lang="en-US" dirty="0">
                <a:solidFill>
                  <a:prstClr val="white"/>
                </a:solidFill>
                <a:ea typeface="Times New Roman" panose="02020603050405020304" pitchFamily="18" charset="0"/>
              </a:rPr>
              <a:t>.</a:t>
            </a:r>
          </a:p>
          <a:p>
            <a:pPr lvl="0">
              <a:spcAft>
                <a:spcPts val="600"/>
              </a:spcAft>
              <a:tabLst>
                <a:tab pos="-685800" algn="l"/>
                <a:tab pos="-457200" algn="l"/>
                <a:tab pos="0" algn="l"/>
                <a:tab pos="457200" algn="l"/>
                <a:tab pos="8001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pPr>
            <a:endParaRPr lang="en-US" dirty="0">
              <a:solidFill>
                <a:prstClr val="white"/>
              </a:solidFill>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115116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57200" y="2400300"/>
            <a:ext cx="2362200" cy="2133599"/>
          </a:xfrm>
        </p:spPr>
        <p:txBody>
          <a:bodyPr>
            <a:normAutofit/>
          </a:bodyPr>
          <a:lstStyle/>
          <a:p>
            <a:r>
              <a:rPr lang="en-US" sz="1800" dirty="0" smtClean="0">
                <a:solidFill>
                  <a:schemeClr val="bg1"/>
                </a:solidFill>
              </a:rPr>
              <a:t>Practicum Preceptor </a:t>
            </a:r>
            <a:br>
              <a:rPr lang="en-US" sz="1800" dirty="0" smtClean="0">
                <a:solidFill>
                  <a:schemeClr val="bg1"/>
                </a:solidFill>
              </a:rPr>
            </a:br>
            <a:r>
              <a:rPr lang="en-US" sz="1800" dirty="0" smtClean="0">
                <a:solidFill>
                  <a:schemeClr val="bg1"/>
                </a:solidFill>
              </a:rPr>
              <a:t>Form</a:t>
            </a:r>
            <a:endParaRPr lang="en-US" sz="1800" dirty="0">
              <a:solidFill>
                <a:schemeClr val="bg1"/>
              </a:solidFill>
            </a:endParaRPr>
          </a:p>
        </p:txBody>
      </p:sp>
      <p:pic>
        <p:nvPicPr>
          <p:cNvPr id="2" name="Picture 1"/>
          <p:cNvPicPr>
            <a:picLocks noChangeAspect="1"/>
          </p:cNvPicPr>
          <p:nvPr/>
        </p:nvPicPr>
        <p:blipFill>
          <a:blip r:embed="rId2"/>
          <a:stretch>
            <a:fillRect/>
          </a:stretch>
        </p:blipFill>
        <p:spPr>
          <a:xfrm>
            <a:off x="3429000" y="381000"/>
            <a:ext cx="5519667" cy="6172200"/>
          </a:xfrm>
          <a:prstGeom prst="rect">
            <a:avLst/>
          </a:prstGeom>
        </p:spPr>
      </p:pic>
    </p:spTree>
    <p:extLst>
      <p:ext uri="{BB962C8B-B14F-4D97-AF65-F5344CB8AC3E}">
        <p14:creationId xmlns:p14="http://schemas.microsoft.com/office/powerpoint/2010/main" val="2108446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UAM Mission and Philosophy</a:t>
            </a:r>
            <a:endParaRPr lang="en-US" dirty="0"/>
          </a:p>
        </p:txBody>
      </p:sp>
      <p:sp>
        <p:nvSpPr>
          <p:cNvPr id="3" name="Content Placeholder 2"/>
          <p:cNvSpPr>
            <a:spLocks noGrp="1"/>
          </p:cNvSpPr>
          <p:nvPr>
            <p:ph idx="1"/>
          </p:nvPr>
        </p:nvSpPr>
        <p:spPr>
          <a:xfrm>
            <a:off x="762000" y="2438400"/>
            <a:ext cx="8011500" cy="4195481"/>
          </a:xfrm>
        </p:spPr>
        <p:txBody>
          <a:bodyPr>
            <a:normAutofit/>
          </a:bodyPr>
          <a:lstStyle/>
          <a:p>
            <a:r>
              <a:rPr lang="en-US" sz="2000" dirty="0" smtClean="0">
                <a:solidFill>
                  <a:schemeClr val="bg1"/>
                </a:solidFill>
              </a:rPr>
              <a:t>The mission the University of Arkansas at Monticello shares with all universities is the commitment to search for truth and understanding through scholastic endeavor. The University seeks to enhance and share knowledge, to preserve and promote the intellectual content of society, and to educate people for critical thought. The University provides learning experiences that enable students to synthesize knowledge, communicate effectively, use knowledge and technology with intelligence and responsibility, and act creatively within their own and other cultures. </a:t>
            </a:r>
            <a:endParaRPr lang="en-US" sz="2000" dirty="0">
              <a:solidFill>
                <a:schemeClr val="bg1"/>
              </a:solidFill>
            </a:endParaRPr>
          </a:p>
        </p:txBody>
      </p:sp>
    </p:spTree>
    <p:extLst>
      <p:ext uri="{BB962C8B-B14F-4D97-AF65-F5344CB8AC3E}">
        <p14:creationId xmlns:p14="http://schemas.microsoft.com/office/powerpoint/2010/main" val="39552637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greement to Precept - Word"/>
          <p:cNvPicPr>
            <a:picLocks noChangeAspect="1"/>
          </p:cNvPicPr>
          <p:nvPr/>
        </p:nvPicPr>
        <p:blipFill rotWithShape="1">
          <a:blip r:embed="rId2">
            <a:extLst>
              <a:ext uri="{28A0092B-C50C-407E-A947-70E740481C1C}">
                <a14:useLocalDpi xmlns:a14="http://schemas.microsoft.com/office/drawing/2010/main" val="0"/>
              </a:ext>
            </a:extLst>
          </a:blip>
          <a:srcRect l="30000" t="17664" r="30000" b="5791"/>
          <a:stretch/>
        </p:blipFill>
        <p:spPr>
          <a:xfrm>
            <a:off x="3657600" y="381000"/>
            <a:ext cx="5181600" cy="5829300"/>
          </a:xfrm>
          <a:prstGeom prst="rect">
            <a:avLst/>
          </a:prstGeom>
        </p:spPr>
      </p:pic>
      <p:sp>
        <p:nvSpPr>
          <p:cNvPr id="2" name="Title 1"/>
          <p:cNvSpPr>
            <a:spLocks noGrp="1"/>
          </p:cNvSpPr>
          <p:nvPr>
            <p:ph type="ctrTitle"/>
          </p:nvPr>
        </p:nvSpPr>
        <p:spPr>
          <a:xfrm>
            <a:off x="217516" y="609600"/>
            <a:ext cx="2525684" cy="5105400"/>
          </a:xfrm>
        </p:spPr>
        <p:txBody>
          <a:bodyPr>
            <a:normAutofit/>
          </a:bodyPr>
          <a:lstStyle/>
          <a:p>
            <a:r>
              <a:rPr lang="en-US" sz="1800" b="1" dirty="0" smtClean="0"/>
              <a:t>Contract Agreement</a:t>
            </a:r>
            <a:br>
              <a:rPr lang="en-US" sz="1800" b="1" dirty="0" smtClean="0"/>
            </a:br>
            <a:r>
              <a:rPr lang="en-US" sz="1800" dirty="0" smtClean="0"/>
              <a:t/>
            </a:r>
            <a:br>
              <a:rPr lang="en-US" sz="1800" dirty="0" smtClean="0"/>
            </a:br>
            <a:r>
              <a:rPr lang="en-US" sz="1800" dirty="0" smtClean="0"/>
              <a:t>The agreement will list the NURS course specific to the preceptorship.  Below is an example of the NURS 4504 course.  The student will bring this contract to you.</a:t>
            </a:r>
            <a:endParaRPr lang="en-US" sz="1800" dirty="0"/>
          </a:p>
        </p:txBody>
      </p:sp>
    </p:spTree>
    <p:extLst>
      <p:ext uri="{BB962C8B-B14F-4D97-AF65-F5344CB8AC3E}">
        <p14:creationId xmlns:p14="http://schemas.microsoft.com/office/powerpoint/2010/main" val="39154229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228601"/>
            <a:ext cx="9067800" cy="1676399"/>
          </a:xfrm>
        </p:spPr>
        <p:txBody>
          <a:bodyPr>
            <a:normAutofit/>
          </a:bodyPr>
          <a:lstStyle/>
          <a:p>
            <a:r>
              <a:rPr lang="en-US" sz="1400" dirty="0" smtClean="0"/>
              <a:t>Student Evaluation</a:t>
            </a:r>
            <a:br>
              <a:rPr lang="en-US" sz="1400" dirty="0" smtClean="0"/>
            </a:br>
            <a:r>
              <a:rPr lang="en-US" sz="1400" dirty="0"/>
              <a:t/>
            </a:r>
            <a:br>
              <a:rPr lang="en-US" sz="1400" dirty="0"/>
            </a:br>
            <a:r>
              <a:rPr lang="en-US" sz="1400" dirty="0" smtClean="0"/>
              <a:t>The evaluation criteria will be specific to the practicum experience.  The student will provide you with a blank evaluation form.  This picture is the Leadership and Management evaluation.  Health Promotion and Healthy Aging courses may vary in criteria. </a:t>
            </a:r>
            <a:endParaRPr lang="en-US" sz="1400"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r="6772"/>
          <a:stretch/>
        </p:blipFill>
        <p:spPr>
          <a:xfrm>
            <a:off x="671530" y="2209800"/>
            <a:ext cx="3671870" cy="4356047"/>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2209800"/>
            <a:ext cx="3501122" cy="4356047"/>
          </a:xfrm>
          <a:prstGeom prst="rect">
            <a:avLst/>
          </a:prstGeom>
        </p:spPr>
      </p:pic>
    </p:spTree>
    <p:extLst>
      <p:ext uri="{BB962C8B-B14F-4D97-AF65-F5344CB8AC3E}">
        <p14:creationId xmlns:p14="http://schemas.microsoft.com/office/powerpoint/2010/main" val="36719059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28600" y="152401"/>
            <a:ext cx="8763000" cy="1433511"/>
          </a:xfrm>
        </p:spPr>
        <p:txBody>
          <a:bodyPr>
            <a:normAutofit fontScale="90000"/>
          </a:bodyPr>
          <a:lstStyle/>
          <a:p>
            <a:r>
              <a:rPr lang="en-US" sz="1600" dirty="0" smtClean="0"/>
              <a:t>Preceptor Evaluation</a:t>
            </a:r>
            <a:br>
              <a:rPr lang="en-US" sz="1600" dirty="0" smtClean="0"/>
            </a:br>
            <a:r>
              <a:rPr lang="en-US" sz="1600" dirty="0"/>
              <a:t/>
            </a:r>
            <a:br>
              <a:rPr lang="en-US" sz="1600" dirty="0"/>
            </a:br>
            <a:r>
              <a:rPr lang="en-US" sz="1600" dirty="0"/>
              <a:t>The evaluation criteria will be specific to the practicum experience.  The student will provide you with a blank evaluation form.  This picture is the Leadership and Management evaluation.  Health Promotion and Healthy Aging courses may vary in criteria.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800229"/>
            <a:ext cx="3816880" cy="484895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1800229"/>
            <a:ext cx="3862029" cy="4848951"/>
          </a:xfrm>
          <a:prstGeom prst="rect">
            <a:avLst/>
          </a:prstGeom>
        </p:spPr>
      </p:pic>
    </p:spTree>
    <p:extLst>
      <p:ext uri="{BB962C8B-B14F-4D97-AF65-F5344CB8AC3E}">
        <p14:creationId xmlns:p14="http://schemas.microsoft.com/office/powerpoint/2010/main" val="35841466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399" y="533400"/>
            <a:ext cx="5937755" cy="1188720"/>
          </a:xfrm>
        </p:spPr>
        <p:txBody>
          <a:bodyPr/>
          <a:lstStyle/>
          <a:p>
            <a:r>
              <a:rPr lang="en-US" dirty="0" smtClean="0"/>
              <a:t>Skills students can do</a:t>
            </a:r>
            <a:endParaRPr lang="en-US" dirty="0"/>
          </a:p>
        </p:txBody>
      </p:sp>
      <p:sp>
        <p:nvSpPr>
          <p:cNvPr id="3" name="Content Placeholder 2"/>
          <p:cNvSpPr>
            <a:spLocks noGrp="1"/>
          </p:cNvSpPr>
          <p:nvPr>
            <p:ph idx="1"/>
          </p:nvPr>
        </p:nvSpPr>
        <p:spPr>
          <a:xfrm>
            <a:off x="533400" y="2209800"/>
            <a:ext cx="5937755" cy="3101983"/>
          </a:xfrm>
        </p:spPr>
        <p:txBody>
          <a:bodyPr/>
          <a:lstStyle/>
          <a:p>
            <a:r>
              <a:rPr lang="en-US" dirty="0" smtClean="0">
                <a:solidFill>
                  <a:schemeClr val="bg1"/>
                </a:solidFill>
              </a:rPr>
              <a:t>We have asked our students to NOT do technical skills during practicum, if the course professor is not present.</a:t>
            </a:r>
          </a:p>
          <a:p>
            <a:r>
              <a:rPr lang="en-US" dirty="0" smtClean="0">
                <a:solidFill>
                  <a:schemeClr val="bg1"/>
                </a:solidFill>
              </a:rPr>
              <a:t>Communication and written skills are allowed as long as the preceptor is overseeing the student.</a:t>
            </a:r>
          </a:p>
          <a:p>
            <a:r>
              <a:rPr lang="en-US" dirty="0" smtClean="0">
                <a:solidFill>
                  <a:schemeClr val="bg1"/>
                </a:solidFill>
              </a:rPr>
              <a:t>The preceptor may allow a student to view a procedure or skill with another healthcare team member.</a:t>
            </a:r>
          </a:p>
        </p:txBody>
      </p:sp>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37305" y1="49023" x2="37305" y2="49023"/>
                        <a14:foregroundMark x1="50000" y1="41797" x2="50000" y2="41797"/>
                      </a14:backgroundRemoval>
                    </a14:imgEffect>
                  </a14:imgLayer>
                </a14:imgProps>
              </a:ext>
              <a:ext uri="{28A0092B-C50C-407E-A947-70E740481C1C}">
                <a14:useLocalDpi xmlns:a14="http://schemas.microsoft.com/office/drawing/2010/main" val="0"/>
              </a:ext>
            </a:extLst>
          </a:blip>
          <a:stretch>
            <a:fillRect/>
          </a:stretch>
        </p:blipFill>
        <p:spPr>
          <a:xfrm>
            <a:off x="4876800" y="3048000"/>
            <a:ext cx="4648200" cy="4648200"/>
          </a:xfrm>
          <a:prstGeom prst="rect">
            <a:avLst/>
          </a:prstGeom>
        </p:spPr>
      </p:pic>
    </p:spTree>
    <p:custDataLst>
      <p:tags r:id="rId1"/>
    </p:custData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Responsibilities</a:t>
            </a:r>
            <a:endParaRPr lang="en-US" dirty="0"/>
          </a:p>
        </p:txBody>
      </p:sp>
      <p:sp>
        <p:nvSpPr>
          <p:cNvPr id="3" name="Content Placeholder 2"/>
          <p:cNvSpPr>
            <a:spLocks noGrp="1"/>
          </p:cNvSpPr>
          <p:nvPr>
            <p:ph idx="1"/>
          </p:nvPr>
        </p:nvSpPr>
        <p:spPr/>
        <p:txBody>
          <a:bodyPr/>
          <a:lstStyle/>
          <a:p>
            <a:r>
              <a:rPr lang="en-US" dirty="0" smtClean="0">
                <a:solidFill>
                  <a:schemeClr val="bg1"/>
                </a:solidFill>
              </a:rPr>
              <a:t>Explain leadership and management techniques as the opportunities arise (for the Leadership and Management practicum)</a:t>
            </a:r>
          </a:p>
          <a:p>
            <a:r>
              <a:rPr lang="en-US" dirty="0" smtClean="0">
                <a:solidFill>
                  <a:schemeClr val="bg1"/>
                </a:solidFill>
              </a:rPr>
              <a:t>Allow the student to assume the role of the RN in decision making and health promotion</a:t>
            </a:r>
          </a:p>
          <a:p>
            <a:pPr lvl="1"/>
            <a:r>
              <a:rPr lang="en-US" dirty="0" smtClean="0">
                <a:solidFill>
                  <a:schemeClr val="bg1"/>
                </a:solidFill>
              </a:rPr>
              <a:t>This is the biggest objective for the preceptorship</a:t>
            </a:r>
          </a:p>
          <a:p>
            <a:r>
              <a:rPr lang="en-US" dirty="0" smtClean="0">
                <a:solidFill>
                  <a:schemeClr val="bg1"/>
                </a:solidFill>
              </a:rPr>
              <a:t>Actively stimulate critical thinking by use of questions/discussions</a:t>
            </a:r>
          </a:p>
          <a:p>
            <a:endParaRPr lang="en-US" dirty="0"/>
          </a:p>
        </p:txBody>
      </p:sp>
    </p:spTree>
    <p:custDataLst>
      <p:tags r:id="rId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for Preceptors</a:t>
            </a:r>
            <a:endParaRPr lang="en-US" dirty="0"/>
          </a:p>
        </p:txBody>
      </p:sp>
      <p:sp>
        <p:nvSpPr>
          <p:cNvPr id="3" name="Content Placeholder 2"/>
          <p:cNvSpPr>
            <a:spLocks noGrp="1"/>
          </p:cNvSpPr>
          <p:nvPr>
            <p:ph idx="1"/>
          </p:nvPr>
        </p:nvSpPr>
        <p:spPr>
          <a:xfrm>
            <a:off x="1606045" y="2638045"/>
            <a:ext cx="6471155" cy="3610355"/>
          </a:xfrm>
        </p:spPr>
        <p:txBody>
          <a:bodyPr>
            <a:normAutofit/>
          </a:bodyPr>
          <a:lstStyle/>
          <a:p>
            <a:r>
              <a:rPr lang="en-US" dirty="0" smtClean="0">
                <a:solidFill>
                  <a:schemeClr val="bg1"/>
                </a:solidFill>
              </a:rPr>
              <a:t>Do’s</a:t>
            </a:r>
          </a:p>
          <a:p>
            <a:pPr lvl="1"/>
            <a:r>
              <a:rPr lang="en-US" dirty="0" smtClean="0">
                <a:solidFill>
                  <a:schemeClr val="bg1"/>
                </a:solidFill>
              </a:rPr>
              <a:t>Remember what it was like when you were a student and a new graduate</a:t>
            </a:r>
          </a:p>
          <a:p>
            <a:pPr lvl="1"/>
            <a:r>
              <a:rPr lang="en-US" dirty="0" smtClean="0">
                <a:solidFill>
                  <a:schemeClr val="bg1"/>
                </a:solidFill>
              </a:rPr>
              <a:t>Think out loud</a:t>
            </a:r>
          </a:p>
          <a:p>
            <a:pPr lvl="1"/>
            <a:r>
              <a:rPr lang="en-US" dirty="0" smtClean="0">
                <a:solidFill>
                  <a:schemeClr val="bg1"/>
                </a:solidFill>
              </a:rPr>
              <a:t>Expect and encourage questions</a:t>
            </a:r>
          </a:p>
          <a:p>
            <a:pPr lvl="1"/>
            <a:r>
              <a:rPr lang="en-US" dirty="0" smtClean="0">
                <a:solidFill>
                  <a:schemeClr val="bg1"/>
                </a:solidFill>
              </a:rPr>
              <a:t>Help the student to critically think</a:t>
            </a:r>
          </a:p>
          <a:p>
            <a:pPr lvl="2"/>
            <a:r>
              <a:rPr lang="en-US" dirty="0" smtClean="0">
                <a:solidFill>
                  <a:schemeClr val="bg1"/>
                </a:solidFill>
              </a:rPr>
              <a:t>Why are they doing what they are doing?</a:t>
            </a:r>
          </a:p>
          <a:p>
            <a:pPr lvl="2"/>
            <a:r>
              <a:rPr lang="en-US" dirty="0" smtClean="0">
                <a:solidFill>
                  <a:schemeClr val="bg1"/>
                </a:solidFill>
              </a:rPr>
              <a:t>How can I facilitate change?</a:t>
            </a:r>
          </a:p>
          <a:p>
            <a:pPr lvl="1"/>
            <a:r>
              <a:rPr lang="en-US" dirty="0" smtClean="0">
                <a:solidFill>
                  <a:schemeClr val="bg1"/>
                </a:solidFill>
              </a:rPr>
              <a:t>Set daily goals</a:t>
            </a:r>
          </a:p>
          <a:p>
            <a:pPr lvl="1"/>
            <a:r>
              <a:rPr lang="en-US" dirty="0" smtClean="0">
                <a:solidFill>
                  <a:schemeClr val="bg1"/>
                </a:solidFill>
              </a:rPr>
              <a:t>Use humor and compassion </a:t>
            </a:r>
            <a:endParaRPr lang="en-US" dirty="0">
              <a:solidFill>
                <a:schemeClr val="bg1"/>
              </a:solidFill>
            </a:endParaRPr>
          </a:p>
        </p:txBody>
      </p:sp>
    </p:spTree>
    <p:custDataLst>
      <p:tags r:id="rId1"/>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31077" y="457200"/>
            <a:ext cx="7287690" cy="1400530"/>
          </a:xfrm>
        </p:spPr>
        <p:txBody>
          <a:bodyPr/>
          <a:lstStyle/>
          <a:p>
            <a:r>
              <a:rPr lang="en-US" dirty="0" smtClean="0"/>
              <a:t>Tips for Preceptors continued</a:t>
            </a:r>
            <a:endParaRPr lang="en-US" dirty="0"/>
          </a:p>
        </p:txBody>
      </p:sp>
      <p:sp>
        <p:nvSpPr>
          <p:cNvPr id="2" name="Content Placeholder 1"/>
          <p:cNvSpPr>
            <a:spLocks noGrp="1"/>
          </p:cNvSpPr>
          <p:nvPr>
            <p:ph idx="1"/>
          </p:nvPr>
        </p:nvSpPr>
        <p:spPr/>
        <p:txBody>
          <a:bodyPr>
            <a:normAutofit fontScale="92500" lnSpcReduction="20000"/>
          </a:bodyPr>
          <a:lstStyle/>
          <a:p>
            <a:r>
              <a:rPr lang="en-US" dirty="0" smtClean="0">
                <a:solidFill>
                  <a:schemeClr val="bg1"/>
                </a:solidFill>
              </a:rPr>
              <a:t>The preceptor and faculty are colleagues of common cause and your input is important and highly valued. </a:t>
            </a:r>
          </a:p>
          <a:p>
            <a:pPr>
              <a:buNone/>
            </a:pPr>
            <a:endParaRPr lang="en-US" dirty="0" smtClean="0">
              <a:solidFill>
                <a:schemeClr val="bg1"/>
              </a:solidFill>
            </a:endParaRPr>
          </a:p>
          <a:p>
            <a:r>
              <a:rPr lang="en-US" dirty="0" smtClean="0">
                <a:solidFill>
                  <a:schemeClr val="bg1"/>
                </a:solidFill>
              </a:rPr>
              <a:t>It is important to maintain ongoing contact and open communication with course faculty throughout the preceptor experience, especially regarding concerns or problems.</a:t>
            </a:r>
          </a:p>
          <a:p>
            <a:pPr>
              <a:buNone/>
            </a:pPr>
            <a:endParaRPr lang="en-US" dirty="0" smtClean="0">
              <a:solidFill>
                <a:schemeClr val="bg1"/>
              </a:solidFill>
            </a:endParaRPr>
          </a:p>
          <a:p>
            <a:r>
              <a:rPr lang="en-US" dirty="0" smtClean="0">
                <a:solidFill>
                  <a:schemeClr val="bg1"/>
                </a:solidFill>
              </a:rPr>
              <a:t>Problems can often be addressed and corrected easily at first recognition.  </a:t>
            </a:r>
          </a:p>
          <a:p>
            <a:pPr>
              <a:buNone/>
            </a:pPr>
            <a:r>
              <a:rPr lang="en-US" dirty="0" smtClean="0"/>
              <a:t/>
            </a:r>
            <a:br>
              <a:rPr lang="en-US" dirty="0" smtClean="0"/>
            </a:br>
            <a:endParaRPr lang="en-US" dirty="0"/>
          </a:p>
        </p:txBody>
      </p:sp>
    </p:spTree>
    <p:custDataLst>
      <p:tags r:id="rId1"/>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4261" y="457200"/>
            <a:ext cx="5937755" cy="1188720"/>
          </a:xfrm>
        </p:spPr>
        <p:txBody>
          <a:bodyPr/>
          <a:lstStyle/>
          <a:p>
            <a:r>
              <a:rPr lang="en-US" dirty="0" smtClean="0"/>
              <a:t>Questions/Concerns</a:t>
            </a:r>
            <a:endParaRPr lang="en-US" dirty="0"/>
          </a:p>
        </p:txBody>
      </p:sp>
      <p:sp>
        <p:nvSpPr>
          <p:cNvPr id="3" name="Content Placeholder 2"/>
          <p:cNvSpPr>
            <a:spLocks noGrp="1"/>
          </p:cNvSpPr>
          <p:nvPr>
            <p:ph idx="1"/>
          </p:nvPr>
        </p:nvSpPr>
        <p:spPr>
          <a:xfrm>
            <a:off x="1594261" y="1981200"/>
            <a:ext cx="3651755" cy="4473583"/>
          </a:xfrm>
        </p:spPr>
        <p:txBody>
          <a:bodyPr>
            <a:normAutofit/>
          </a:bodyPr>
          <a:lstStyle/>
          <a:p>
            <a:pPr>
              <a:buNone/>
            </a:pPr>
            <a:r>
              <a:rPr lang="en-US" dirty="0" smtClean="0">
                <a:solidFill>
                  <a:schemeClr val="bg1"/>
                </a:solidFill>
              </a:rPr>
              <a:t>Contact the Dean</a:t>
            </a:r>
          </a:p>
          <a:p>
            <a:pPr marL="0" indent="0">
              <a:buNone/>
            </a:pPr>
            <a:r>
              <a:rPr lang="en-US" dirty="0" smtClean="0">
                <a:solidFill>
                  <a:schemeClr val="bg1"/>
                </a:solidFill>
              </a:rPr>
              <a:t>Dr. Brandy Haley, PhD, RN </a:t>
            </a:r>
          </a:p>
          <a:p>
            <a:pPr marL="0" indent="0">
              <a:buNone/>
            </a:pPr>
            <a:r>
              <a:rPr lang="en-US" dirty="0" smtClean="0">
                <a:solidFill>
                  <a:schemeClr val="bg1"/>
                </a:solidFill>
              </a:rPr>
              <a:t>Dean of UAM School of Nursing</a:t>
            </a:r>
          </a:p>
          <a:p>
            <a:pPr marL="0" indent="0">
              <a:buNone/>
            </a:pPr>
            <a:r>
              <a:rPr lang="en-US" dirty="0" smtClean="0">
                <a:solidFill>
                  <a:schemeClr val="bg1"/>
                </a:solidFill>
              </a:rPr>
              <a:t>Phone: 870-460-1069 ext.1769</a:t>
            </a:r>
          </a:p>
          <a:p>
            <a:pPr marL="0" indent="0">
              <a:buNone/>
            </a:pPr>
            <a:r>
              <a:rPr lang="en-US" dirty="0" smtClean="0">
                <a:solidFill>
                  <a:schemeClr val="bg1"/>
                </a:solidFill>
              </a:rPr>
              <a:t>Fax: 870-460-1969</a:t>
            </a:r>
          </a:p>
          <a:p>
            <a:pPr marL="0" indent="0">
              <a:buNone/>
            </a:pPr>
            <a:r>
              <a:rPr lang="en-US" dirty="0" smtClean="0">
                <a:solidFill>
                  <a:schemeClr val="bg1"/>
                </a:solidFill>
              </a:rPr>
              <a:t>Email: </a:t>
            </a:r>
            <a:r>
              <a:rPr lang="en-US" dirty="0" smtClean="0">
                <a:solidFill>
                  <a:schemeClr val="bg1"/>
                </a:solidFill>
                <a:hlinkClick r:id="rId4"/>
              </a:rPr>
              <a:t>haley@uamont.edu</a:t>
            </a:r>
            <a:endParaRPr lang="en-US" dirty="0" smtClean="0">
              <a:solidFill>
                <a:schemeClr val="bg1"/>
              </a:solidFill>
            </a:endParaRPr>
          </a:p>
          <a:p>
            <a:pPr marL="0" indent="0">
              <a:buNone/>
            </a:pPr>
            <a:endParaRPr lang="en-US" dirty="0">
              <a:solidFill>
                <a:schemeClr val="bg1"/>
              </a:solidFill>
            </a:endParaRPr>
          </a:p>
          <a:p>
            <a:pPr marL="0" indent="0">
              <a:buNone/>
            </a:pPr>
            <a:r>
              <a:rPr lang="en-US" dirty="0" smtClean="0">
                <a:solidFill>
                  <a:schemeClr val="bg1"/>
                </a:solidFill>
              </a:rPr>
              <a:t>Please email the Dean after you have reviewed this PowerPoint.  Your documented completion of the PowerPoint is need prior to the preceptorship beginning.  </a:t>
            </a:r>
          </a:p>
          <a:p>
            <a:pPr marL="109728" indent="0">
              <a:buNone/>
            </a:pPr>
            <a:endParaRPr lang="en-US" dirty="0" smtClean="0"/>
          </a:p>
          <a:p>
            <a:pPr marL="109728" indent="0">
              <a:buNone/>
            </a:pPr>
            <a:endParaRPr lang="en-US" dirty="0" smtClean="0"/>
          </a:p>
          <a:p>
            <a:pPr>
              <a:buNone/>
            </a:pPr>
            <a:endParaRPr lang="en-US"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46016" y="2286000"/>
            <a:ext cx="3231234" cy="4267200"/>
          </a:xfrm>
          <a:prstGeom prst="rect">
            <a:avLst/>
          </a:prstGeom>
          <a:ln>
            <a:noFill/>
          </a:ln>
          <a:effectLst>
            <a:softEdge rad="112500"/>
          </a:effectLst>
        </p:spPr>
      </p:pic>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0055" y="228600"/>
            <a:ext cx="7211490" cy="1400530"/>
          </a:xfrm>
        </p:spPr>
        <p:txBody>
          <a:bodyPr/>
          <a:lstStyle/>
          <a:p>
            <a:r>
              <a:rPr lang="en-US" dirty="0" smtClean="0"/>
              <a:t>UAM </a:t>
            </a:r>
            <a:r>
              <a:rPr lang="en-US" dirty="0"/>
              <a:t>seeks to fulfill its mission by: </a:t>
            </a:r>
          </a:p>
        </p:txBody>
      </p:sp>
      <p:sp>
        <p:nvSpPr>
          <p:cNvPr id="3" name="Content Placeholder 2"/>
          <p:cNvSpPr>
            <a:spLocks noGrp="1"/>
          </p:cNvSpPr>
          <p:nvPr>
            <p:ph idx="1"/>
          </p:nvPr>
        </p:nvSpPr>
        <p:spPr>
          <a:xfrm>
            <a:off x="609600" y="2133600"/>
            <a:ext cx="8077200" cy="4495806"/>
          </a:xfrm>
        </p:spPr>
        <p:txBody>
          <a:bodyPr>
            <a:noAutofit/>
          </a:bodyPr>
          <a:lstStyle/>
          <a:p>
            <a:r>
              <a:rPr lang="en-US" dirty="0">
                <a:solidFill>
                  <a:schemeClr val="bg1"/>
                </a:solidFill>
              </a:rPr>
              <a:t>Offering quality educational opportunities in the form of master’s, baccalaureate, and associate degree preparation, as well as certification in a variety of vocational/technical programs, or workforce training; </a:t>
            </a:r>
            <a:endParaRPr lang="en-US" dirty="0" smtClean="0">
              <a:solidFill>
                <a:schemeClr val="bg1"/>
              </a:solidFill>
            </a:endParaRPr>
          </a:p>
          <a:p>
            <a:r>
              <a:rPr lang="en-US" dirty="0">
                <a:solidFill>
                  <a:schemeClr val="bg1"/>
                </a:solidFill>
              </a:rPr>
              <a:t>Offering a well-rounded program of general education designed to broaden and enrich students’ awareness of the world around them; </a:t>
            </a:r>
            <a:endParaRPr lang="en-US" dirty="0" smtClean="0">
              <a:solidFill>
                <a:schemeClr val="bg1"/>
              </a:solidFill>
            </a:endParaRPr>
          </a:p>
          <a:p>
            <a:r>
              <a:rPr lang="en-US" dirty="0">
                <a:solidFill>
                  <a:schemeClr val="bg1"/>
                </a:solidFill>
              </a:rPr>
              <a:t>Providing contemporary curricula which prepare students for careers in selected fields, for personal development, and for </a:t>
            </a:r>
            <a:r>
              <a:rPr lang="en-US" dirty="0" smtClean="0">
                <a:solidFill>
                  <a:schemeClr val="bg1"/>
                </a:solidFill>
              </a:rPr>
              <a:t>meeting societal needs;</a:t>
            </a:r>
          </a:p>
          <a:p>
            <a:r>
              <a:rPr lang="en-US" dirty="0">
                <a:solidFill>
                  <a:schemeClr val="bg1"/>
                </a:solidFill>
              </a:rPr>
              <a:t>Strengthening students’ capabilities as thoughtful contributors to society by encouraging them to take personal responsibility and seeking the benefits of life-long learning; </a:t>
            </a:r>
          </a:p>
          <a:p>
            <a:r>
              <a:rPr lang="en-US" dirty="0">
                <a:solidFill>
                  <a:schemeClr val="bg1"/>
                </a:solidFill>
              </a:rPr>
              <a:t>Providing support programs which increase the probability of success for those students needing additional academic preparation to meet college standards; </a:t>
            </a:r>
          </a:p>
        </p:txBody>
      </p:sp>
    </p:spTree>
    <p:extLst>
      <p:ext uri="{BB962C8B-B14F-4D97-AF65-F5344CB8AC3E}">
        <p14:creationId xmlns:p14="http://schemas.microsoft.com/office/powerpoint/2010/main" val="31562358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0055" y="228600"/>
            <a:ext cx="7211490" cy="1400530"/>
          </a:xfrm>
        </p:spPr>
        <p:txBody>
          <a:bodyPr/>
          <a:lstStyle/>
          <a:p>
            <a:r>
              <a:rPr lang="en-US" dirty="0" smtClean="0"/>
              <a:t>UAM </a:t>
            </a:r>
            <a:r>
              <a:rPr lang="en-US" dirty="0"/>
              <a:t>seeks to fulfill its mission by: </a:t>
            </a:r>
          </a:p>
        </p:txBody>
      </p:sp>
      <p:sp>
        <p:nvSpPr>
          <p:cNvPr id="3" name="Content Placeholder 2"/>
          <p:cNvSpPr>
            <a:spLocks noGrp="1"/>
          </p:cNvSpPr>
          <p:nvPr>
            <p:ph idx="1"/>
          </p:nvPr>
        </p:nvSpPr>
        <p:spPr>
          <a:xfrm>
            <a:off x="495300" y="1981200"/>
            <a:ext cx="8001000" cy="4495806"/>
          </a:xfrm>
        </p:spPr>
        <p:txBody>
          <a:bodyPr>
            <a:noAutofit/>
          </a:bodyPr>
          <a:lstStyle/>
          <a:p>
            <a:r>
              <a:rPr lang="en-US" sz="1600" dirty="0" smtClean="0">
                <a:solidFill>
                  <a:schemeClr val="bg1"/>
                </a:solidFill>
              </a:rPr>
              <a:t>Assisting </a:t>
            </a:r>
            <a:r>
              <a:rPr lang="en-US" sz="1600" dirty="0">
                <a:solidFill>
                  <a:schemeClr val="bg1"/>
                </a:solidFill>
              </a:rPr>
              <a:t>students in developing interpersonal skills needed by responsible and productive members of society; </a:t>
            </a:r>
          </a:p>
          <a:p>
            <a:r>
              <a:rPr lang="en-US" sz="1600" dirty="0">
                <a:solidFill>
                  <a:schemeClr val="bg1"/>
                </a:solidFill>
              </a:rPr>
              <a:t>Providing viable programs of public service, continuing education in selected areas, and cooperative programs with other educational institutions; </a:t>
            </a:r>
          </a:p>
          <a:p>
            <a:r>
              <a:rPr lang="en-US" sz="1600" dirty="0">
                <a:solidFill>
                  <a:schemeClr val="bg1"/>
                </a:solidFill>
              </a:rPr>
              <a:t>Promoting research programs which strengthen the institution and contribute new information to the existing body of knowledge and the extension of knowledge to serve the public;</a:t>
            </a:r>
          </a:p>
          <a:p>
            <a:r>
              <a:rPr lang="en-US" sz="1600" dirty="0">
                <a:solidFill>
                  <a:schemeClr val="bg1"/>
                </a:solidFill>
              </a:rPr>
              <a:t>Providing cultural and aesthetic experiences that will serve to enhance appreciation of the arts; </a:t>
            </a:r>
          </a:p>
          <a:p>
            <a:r>
              <a:rPr lang="en-US" sz="1600" dirty="0">
                <a:solidFill>
                  <a:schemeClr val="bg1"/>
                </a:solidFill>
              </a:rPr>
              <a:t>Maintaining regional and national recognition of the institution and its academic and technical programs by continuing to meet the standards of accrediting bodies, available but yet to be achieved; and </a:t>
            </a:r>
          </a:p>
          <a:p>
            <a:r>
              <a:rPr lang="en-US" sz="1600" dirty="0">
                <a:solidFill>
                  <a:schemeClr val="bg1"/>
                </a:solidFill>
              </a:rPr>
              <a:t>Preparing students to live and work in a technological and global society. </a:t>
            </a:r>
          </a:p>
        </p:txBody>
      </p:sp>
    </p:spTree>
    <p:extLst>
      <p:ext uri="{BB962C8B-B14F-4D97-AF65-F5344CB8AC3E}">
        <p14:creationId xmlns:p14="http://schemas.microsoft.com/office/powerpoint/2010/main" val="42592427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3120" y="381000"/>
            <a:ext cx="5937755" cy="1188720"/>
          </a:xfrm>
        </p:spPr>
        <p:txBody>
          <a:bodyPr/>
          <a:lstStyle/>
          <a:p>
            <a:r>
              <a:rPr lang="en-US" dirty="0" smtClean="0"/>
              <a:t>School of Nursing Mission</a:t>
            </a:r>
            <a:endParaRPr lang="en-US" dirty="0"/>
          </a:p>
        </p:txBody>
      </p:sp>
      <p:sp>
        <p:nvSpPr>
          <p:cNvPr id="3" name="Content Placeholder 2"/>
          <p:cNvSpPr>
            <a:spLocks noGrp="1"/>
          </p:cNvSpPr>
          <p:nvPr>
            <p:ph idx="1"/>
          </p:nvPr>
        </p:nvSpPr>
        <p:spPr>
          <a:xfrm>
            <a:off x="381000" y="2133600"/>
            <a:ext cx="8496298" cy="4114800"/>
          </a:xfrm>
        </p:spPr>
        <p:txBody>
          <a:bodyPr>
            <a:normAutofit/>
          </a:bodyPr>
          <a:lstStyle/>
          <a:p>
            <a:r>
              <a:rPr lang="en-US" sz="2000" dirty="0">
                <a:solidFill>
                  <a:schemeClr val="bg1"/>
                </a:solidFill>
              </a:rPr>
              <a:t>The overall mission of the School of Nursing is to strive for excellence in the preparation of technical (Associate of Applied Science in Nursing Degree) and professional (Bachelor of Science in Nursing Degree) nurse generalists. </a:t>
            </a:r>
            <a:endParaRPr lang="en-US" sz="2000" dirty="0" smtClean="0">
              <a:solidFill>
                <a:schemeClr val="bg1"/>
              </a:solidFill>
            </a:endParaRPr>
          </a:p>
          <a:p>
            <a:r>
              <a:rPr lang="en-US" sz="2000" dirty="0">
                <a:solidFill>
                  <a:schemeClr val="bg1"/>
                </a:solidFill>
              </a:rPr>
              <a:t>This mission is accomplished through the following goals: </a:t>
            </a:r>
          </a:p>
          <a:p>
            <a:pPr lvl="1"/>
            <a:r>
              <a:rPr lang="en-US" sz="1800" dirty="0">
                <a:solidFill>
                  <a:schemeClr val="bg1"/>
                </a:solidFill>
              </a:rPr>
              <a:t>the preparation of graduates to provide nursing care for individuals, families, and communities within a variety of health care settings. </a:t>
            </a:r>
          </a:p>
          <a:p>
            <a:pPr lvl="1"/>
            <a:r>
              <a:rPr lang="en-US" sz="1800" dirty="0">
                <a:solidFill>
                  <a:schemeClr val="bg1"/>
                </a:solidFill>
              </a:rPr>
              <a:t>the encouragement of critical thinking to guide therapeutic nursing interventions that promote, maintain, and restore health. </a:t>
            </a:r>
          </a:p>
          <a:p>
            <a:pPr lvl="1"/>
            <a:r>
              <a:rPr lang="en-US" sz="1800" dirty="0">
                <a:solidFill>
                  <a:schemeClr val="bg1"/>
                </a:solidFill>
              </a:rPr>
              <a:t>the development of accountability through a commitment to professional nursing practice and lifelong learning. </a:t>
            </a:r>
          </a:p>
        </p:txBody>
      </p:sp>
    </p:spTree>
    <p:extLst>
      <p:ext uri="{BB962C8B-B14F-4D97-AF65-F5344CB8AC3E}">
        <p14:creationId xmlns:p14="http://schemas.microsoft.com/office/powerpoint/2010/main" val="42784843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5755" y="304800"/>
            <a:ext cx="7516290" cy="1400530"/>
          </a:xfrm>
        </p:spPr>
        <p:txBody>
          <a:bodyPr/>
          <a:lstStyle/>
          <a:p>
            <a:r>
              <a:rPr lang="en-US" dirty="0" smtClean="0"/>
              <a:t>School of Nursing </a:t>
            </a:r>
            <a:r>
              <a:rPr lang="en-US" dirty="0"/>
              <a:t>Philosophy</a:t>
            </a:r>
          </a:p>
        </p:txBody>
      </p:sp>
      <p:sp>
        <p:nvSpPr>
          <p:cNvPr id="3" name="Content Placeholder 2"/>
          <p:cNvSpPr>
            <a:spLocks noGrp="1"/>
          </p:cNvSpPr>
          <p:nvPr>
            <p:ph idx="1"/>
          </p:nvPr>
        </p:nvSpPr>
        <p:spPr>
          <a:xfrm>
            <a:off x="381000" y="2052925"/>
            <a:ext cx="8305800" cy="4195481"/>
          </a:xfrm>
        </p:spPr>
        <p:txBody>
          <a:bodyPr>
            <a:normAutofit fontScale="92500" lnSpcReduction="20000"/>
          </a:bodyPr>
          <a:lstStyle/>
          <a:p>
            <a:r>
              <a:rPr lang="en-US" dirty="0">
                <a:solidFill>
                  <a:schemeClr val="bg1"/>
                </a:solidFill>
              </a:rPr>
              <a:t>The faculty </a:t>
            </a:r>
            <a:r>
              <a:rPr lang="en-US" dirty="0" smtClean="0">
                <a:solidFill>
                  <a:schemeClr val="bg1"/>
                </a:solidFill>
              </a:rPr>
              <a:t>holds </a:t>
            </a:r>
            <a:r>
              <a:rPr lang="en-US" dirty="0">
                <a:solidFill>
                  <a:schemeClr val="bg1"/>
                </a:solidFill>
              </a:rPr>
              <a:t>the following beliefs about the major concepts of person, environment, health, professional nursing and professional nursing education: </a:t>
            </a:r>
            <a:endParaRPr lang="en-US" dirty="0" smtClean="0">
              <a:solidFill>
                <a:schemeClr val="bg1"/>
              </a:solidFill>
            </a:endParaRPr>
          </a:p>
          <a:p>
            <a:r>
              <a:rPr lang="en-US" b="1" dirty="0">
                <a:solidFill>
                  <a:schemeClr val="bg1"/>
                </a:solidFill>
              </a:rPr>
              <a:t>PERSON </a:t>
            </a:r>
            <a:r>
              <a:rPr lang="en-US" dirty="0" smtClean="0">
                <a:solidFill>
                  <a:schemeClr val="bg1"/>
                </a:solidFill>
              </a:rPr>
              <a:t>is </a:t>
            </a:r>
            <a:r>
              <a:rPr lang="en-US" dirty="0">
                <a:solidFill>
                  <a:schemeClr val="bg1"/>
                </a:solidFill>
              </a:rPr>
              <a:t>viewed as an individual, a family, and/or a community and is a holistic adaptive system in constant interaction with an increasingly interconnected global environment. This interaction creates a complex and developing person who has common and unique needs throughout the life span. These needs guide the person to use innate and acquired coping mechanisms in four adaptive modes to produce responses that promote goal adaptation and need integrity. </a:t>
            </a:r>
            <a:endParaRPr lang="en-US" dirty="0" smtClean="0">
              <a:solidFill>
                <a:schemeClr val="bg1"/>
              </a:solidFill>
            </a:endParaRPr>
          </a:p>
          <a:p>
            <a:r>
              <a:rPr lang="en-US" b="1" dirty="0">
                <a:solidFill>
                  <a:schemeClr val="bg1"/>
                </a:solidFill>
              </a:rPr>
              <a:t>ENVIRONMENT </a:t>
            </a:r>
            <a:r>
              <a:rPr lang="en-US" dirty="0" smtClean="0">
                <a:solidFill>
                  <a:schemeClr val="bg1"/>
                </a:solidFill>
              </a:rPr>
              <a:t>includes </a:t>
            </a:r>
            <a:r>
              <a:rPr lang="en-US" dirty="0">
                <a:solidFill>
                  <a:schemeClr val="bg1"/>
                </a:solidFill>
              </a:rPr>
              <a:t>all internal and external stimuli that affect development and responses. Environmental stimuli influence the person to produce responses that promote goal adaptation and need integrity. </a:t>
            </a:r>
            <a:endParaRPr lang="en-US" dirty="0" smtClean="0">
              <a:solidFill>
                <a:schemeClr val="bg1"/>
              </a:solidFill>
            </a:endParaRPr>
          </a:p>
          <a:p>
            <a:r>
              <a:rPr lang="en-US" b="1" dirty="0">
                <a:solidFill>
                  <a:schemeClr val="bg1"/>
                </a:solidFill>
              </a:rPr>
              <a:t>HEALTH </a:t>
            </a:r>
            <a:r>
              <a:rPr lang="en-US" dirty="0" smtClean="0">
                <a:solidFill>
                  <a:schemeClr val="bg1"/>
                </a:solidFill>
              </a:rPr>
              <a:t>is </a:t>
            </a:r>
            <a:r>
              <a:rPr lang="en-US" dirty="0">
                <a:solidFill>
                  <a:schemeClr val="bg1"/>
                </a:solidFill>
              </a:rPr>
              <a:t>a process of being and becoming an integrated holistic person by continuously adapting to change. Adaptive responses enhance goal adaptation and need integrity and, thus, promote, maintain, and restore health. Health is viewed as a continuum throughout the lifespan that is influenced by the person’s risk reduction behaviors and adaptive responses to needs. Persons unable to successfully adapt have ineffective responses and are considered ill. </a:t>
            </a:r>
          </a:p>
        </p:txBody>
      </p:sp>
    </p:spTree>
    <p:extLst>
      <p:ext uri="{BB962C8B-B14F-4D97-AF65-F5344CB8AC3E}">
        <p14:creationId xmlns:p14="http://schemas.microsoft.com/office/powerpoint/2010/main" val="22932532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5022" y="304800"/>
            <a:ext cx="5937755" cy="1188720"/>
          </a:xfrm>
        </p:spPr>
        <p:txBody>
          <a:bodyPr/>
          <a:lstStyle/>
          <a:p>
            <a:r>
              <a:rPr lang="en-US" dirty="0" smtClean="0"/>
              <a:t>Philosophy continued</a:t>
            </a:r>
            <a:endParaRPr lang="en-US" dirty="0"/>
          </a:p>
        </p:txBody>
      </p:sp>
      <p:sp>
        <p:nvSpPr>
          <p:cNvPr id="3" name="Content Placeholder 2"/>
          <p:cNvSpPr>
            <a:spLocks noGrp="1"/>
          </p:cNvSpPr>
          <p:nvPr>
            <p:ph idx="1"/>
          </p:nvPr>
        </p:nvSpPr>
        <p:spPr>
          <a:xfrm>
            <a:off x="380999" y="1828800"/>
            <a:ext cx="8305800" cy="4195481"/>
          </a:xfrm>
        </p:spPr>
        <p:txBody>
          <a:bodyPr>
            <a:normAutofit fontScale="92500" lnSpcReduction="10000"/>
          </a:bodyPr>
          <a:lstStyle/>
          <a:p>
            <a:r>
              <a:rPr lang="en-US" b="1" dirty="0">
                <a:solidFill>
                  <a:schemeClr val="bg1"/>
                </a:solidFill>
              </a:rPr>
              <a:t>PROFESSIONAL </a:t>
            </a:r>
            <a:r>
              <a:rPr lang="en-US" b="1" dirty="0" smtClean="0">
                <a:solidFill>
                  <a:schemeClr val="bg1"/>
                </a:solidFill>
              </a:rPr>
              <a:t>NURSING </a:t>
            </a:r>
            <a:r>
              <a:rPr lang="en-US" dirty="0" smtClean="0">
                <a:solidFill>
                  <a:schemeClr val="bg1"/>
                </a:solidFill>
              </a:rPr>
              <a:t>is </a:t>
            </a:r>
            <a:r>
              <a:rPr lang="en-US" dirty="0">
                <a:solidFill>
                  <a:schemeClr val="bg1"/>
                </a:solidFill>
              </a:rPr>
              <a:t>an art and a science. Caring and value-based beliefs are integral to professional nursing. The goal of nursing is to assist the person to develop risk reduction behaviors and adaptive responses and, thus, promote, maintain, and restore health throughout the lifespan. Critical thinking is used to implement the nursing process in accomplishing the goal of nursing and to apply research findings which improve nursing practice. The professional nurse uses leadership skills in communicating, collaborating, and negotiating with consumers and other members of the health care team in the delivery and promotion of health services. Prepared at the baccalaureate level, the nurse enacts three major roles: provider of care, coordinator of care, and professional. </a:t>
            </a:r>
            <a:endParaRPr lang="en-US" dirty="0" smtClean="0">
              <a:solidFill>
                <a:schemeClr val="bg1"/>
              </a:solidFill>
            </a:endParaRPr>
          </a:p>
          <a:p>
            <a:r>
              <a:rPr lang="en-US" b="1" dirty="0">
                <a:solidFill>
                  <a:schemeClr val="bg1"/>
                </a:solidFill>
              </a:rPr>
              <a:t>PROFESSIONAL NURSING EDUCATION </a:t>
            </a:r>
            <a:r>
              <a:rPr lang="en-US" dirty="0" smtClean="0">
                <a:solidFill>
                  <a:schemeClr val="bg1"/>
                </a:solidFill>
              </a:rPr>
              <a:t> </a:t>
            </a:r>
            <a:r>
              <a:rPr lang="en-US" dirty="0">
                <a:solidFill>
                  <a:schemeClr val="bg1"/>
                </a:solidFill>
              </a:rPr>
              <a:t>is based upon a liberal arts and science foundation. This foundation forms the basis for the evidence-based practice of professional nursing as a generalist. Baccalaureate education prepares students for entry level professional practice across a variety of settings with culturally diverse populations and provides a foundation for graduate study. The process of professional nursing education guides the student in the acquisition of nursing knowledge, skills, attitudes, and values. The teaching/learning process fosters mutual respect and trust, intellectual development, reflection, critical thinking, and lifelong learning. </a:t>
            </a:r>
          </a:p>
        </p:txBody>
      </p:sp>
    </p:spTree>
    <p:extLst>
      <p:ext uri="{BB962C8B-B14F-4D97-AF65-F5344CB8AC3E}">
        <p14:creationId xmlns:p14="http://schemas.microsoft.com/office/powerpoint/2010/main" val="19219330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0722" y="457200"/>
            <a:ext cx="5937755" cy="1188720"/>
          </a:xfrm>
        </p:spPr>
        <p:txBody>
          <a:bodyPr/>
          <a:lstStyle/>
          <a:p>
            <a:r>
              <a:rPr lang="en-US" dirty="0" smtClean="0"/>
              <a:t>School of Nursing Organizing Framework</a:t>
            </a:r>
            <a:endParaRPr lang="en-US" dirty="0"/>
          </a:p>
        </p:txBody>
      </p:sp>
      <p:sp>
        <p:nvSpPr>
          <p:cNvPr id="3" name="Content Placeholder 2"/>
          <p:cNvSpPr>
            <a:spLocks noGrp="1"/>
          </p:cNvSpPr>
          <p:nvPr>
            <p:ph idx="1"/>
          </p:nvPr>
        </p:nvSpPr>
        <p:spPr>
          <a:xfrm>
            <a:off x="762000" y="1828800"/>
            <a:ext cx="7543800" cy="4195481"/>
          </a:xfrm>
        </p:spPr>
        <p:txBody>
          <a:bodyPr>
            <a:normAutofit/>
          </a:bodyPr>
          <a:lstStyle/>
          <a:p>
            <a:r>
              <a:rPr lang="en-US" sz="2000" dirty="0">
                <a:solidFill>
                  <a:schemeClr val="bg1"/>
                </a:solidFill>
              </a:rPr>
              <a:t>The faculty’s beliefs about person, environment, health, professional nursing, and professional nursing education provide the basis for identification of strands that support the curriculum. </a:t>
            </a:r>
            <a:endParaRPr lang="en-US" sz="2000" dirty="0" smtClean="0">
              <a:solidFill>
                <a:schemeClr val="bg1"/>
              </a:solidFill>
            </a:endParaRPr>
          </a:p>
          <a:p>
            <a:r>
              <a:rPr lang="en-US" sz="2000" dirty="0" smtClean="0">
                <a:solidFill>
                  <a:schemeClr val="bg1"/>
                </a:solidFill>
              </a:rPr>
              <a:t>Strands include critical thinking, research, nursing process, leadership, communication, and teaching/learning.</a:t>
            </a:r>
          </a:p>
          <a:p>
            <a:r>
              <a:rPr lang="en-US" sz="2000" dirty="0" smtClean="0">
                <a:solidFill>
                  <a:schemeClr val="bg1"/>
                </a:solidFill>
              </a:rPr>
              <a:t>These strands, meshed </a:t>
            </a:r>
            <a:r>
              <a:rPr lang="en-US" sz="2000" dirty="0">
                <a:solidFill>
                  <a:schemeClr val="bg1"/>
                </a:solidFill>
              </a:rPr>
              <a:t>with the Roy Adaptation </a:t>
            </a:r>
            <a:r>
              <a:rPr lang="en-US" sz="2000" dirty="0" smtClean="0">
                <a:solidFill>
                  <a:schemeClr val="bg1"/>
                </a:solidFill>
              </a:rPr>
              <a:t>Model, </a:t>
            </a:r>
            <a:r>
              <a:rPr lang="en-US" sz="2000" dirty="0">
                <a:solidFill>
                  <a:schemeClr val="bg1"/>
                </a:solidFill>
              </a:rPr>
              <a:t>form the foundation for actualizing the School of Nursing’s philosophy and organizing framework. </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4202" t="24390" r="4761" b="-812"/>
          <a:stretch/>
        </p:blipFill>
        <p:spPr>
          <a:xfrm>
            <a:off x="4114800" y="4343400"/>
            <a:ext cx="4495800" cy="2387577"/>
          </a:xfrm>
          <a:prstGeom prst="rect">
            <a:avLst/>
          </a:prstGeom>
          <a:ln>
            <a:noFill/>
          </a:ln>
          <a:effectLst>
            <a:softEdge rad="112500"/>
          </a:effectLst>
        </p:spPr>
      </p:pic>
    </p:spTree>
    <p:extLst>
      <p:ext uri="{BB962C8B-B14F-4D97-AF65-F5344CB8AC3E}">
        <p14:creationId xmlns:p14="http://schemas.microsoft.com/office/powerpoint/2010/main" val="345751213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HOWBARVISIBLE" val="True"/>
  <p:tag name="CSVFORMAT" val="0"/>
  <p:tag name="COUNTDOWNSTYLE" val="-1"/>
  <p:tag name="COUNTDOWNSECONDS" val="10"/>
  <p:tag name="BACKUPSESSIONS" val="True"/>
  <p:tag name="REVIEWONLY" val="False"/>
  <p:tag name="RACEENDPOINTS" val="100"/>
  <p:tag name="PARTICIPANTSINLEADERBOARD" val="5"/>
  <p:tag name="BUBBLESIZEVISIBLE" val="True"/>
  <p:tag name="CUSTOMGRIDBACKCOLOR" val="-722948"/>
  <p:tag name="CUSTOMCELLBACKCOLOR3" val="-268652"/>
  <p:tag name="DISPLAYDEVICENUMBER" val="True"/>
  <p:tag name="AUTOSIZEGRID" val="True"/>
  <p:tag name="POLLINGCYCLE" val="2"/>
  <p:tag name="INCLUDENONRESPONDERS" val="False"/>
  <p:tag name="CORRECTPOINTVALUE" val="1"/>
  <p:tag name="ZEROBASED" val="False"/>
  <p:tag name="FIBDISPLAYRESULTS" val="True"/>
  <p:tag name="PRRESPONSE1" val="10"/>
  <p:tag name="PRRESPONSE5" val="6"/>
  <p:tag name="PRRESPONSE9" val="2"/>
  <p:tag name="TASKPANEKEY" val="52871bd5-91c0-4856-b06c-b04052b646a0"/>
  <p:tag name="USESECONDARYMONITOR" val="True"/>
  <p:tag name="ANSWERNOWTEXT" val="Answer Now"/>
  <p:tag name="INPUTSOURCE" val="1"/>
  <p:tag name="CHARTVALUEFORMAT" val="0%"/>
  <p:tag name="STDCHART" val="1"/>
  <p:tag name="TEAMSINLEADERBOARD" val="5"/>
  <p:tag name="BUBBLEGROUPING" val="3"/>
  <p:tag name="CUSTOMCELLBACKCOLOR2" val="-13395457"/>
  <p:tag name="DISPLAYDEVICEID" val="True"/>
  <p:tag name="GRIDPOSITION" val="1"/>
  <p:tag name="RESETCHARTS" val="True"/>
  <p:tag name="INCORRECTPOINTVALUE" val="0"/>
  <p:tag name="CHARTSCALE" val="True"/>
  <p:tag name="FIBDISPLAYKEYWORDS" val="True"/>
  <p:tag name="PRRESPONSE6" val="5"/>
  <p:tag name="SHOWFLASHWARNING" val="True"/>
  <p:tag name="EXPANDSHOWBAR" val="True"/>
  <p:tag name="RESPCOUNTERSTYLE" val="-1"/>
  <p:tag name="ALLOWDUPLICATES" val="False"/>
  <p:tag name="AUTOUPDATEALIASES" val="True"/>
  <p:tag name="MAXRESPONDERS" val="5"/>
  <p:tag name="CUSTOMCELLFORECOLOR" val="-16777216"/>
  <p:tag name="DISPLAYNAME" val="True"/>
  <p:tag name="GRIDFONTSIZE" val="12"/>
  <p:tag name="INCLUDEPPT" val="True"/>
  <p:tag name="AUTOADJUSTPARTRANGE" val="True"/>
  <p:tag name="PRRESPONSE2" val="9"/>
  <p:tag name="PRRESPONSE8" val="3"/>
  <p:tag name="POWERPOINTVERSION" val="14.0"/>
  <p:tag name="RESPCOUNTERFORMAT" val="0"/>
  <p:tag name="AUTOADVANCE" val="False"/>
  <p:tag name="SKIPREMAININGRACESLIDES" val="True"/>
  <p:tag name="CUSTOMCELLBACKCOLOR1" val="-657956"/>
  <p:tag name="GRIDROTATIONINTERVAL" val="2"/>
  <p:tag name="MULTIRESPDIVISOR" val="1"/>
  <p:tag name="ADVANCEDSETTINGSVIEW" val="False"/>
  <p:tag name="PRRESPONSE4" val="7"/>
  <p:tag name="TPVERSION" val="2008"/>
  <p:tag name="RESPTABLESTYLE" val="-1"/>
  <p:tag name="RACERSMAXDISPLAYED" val="5"/>
  <p:tag name="DEFAULTNUMTEAMS" val="5"/>
  <p:tag name="GRIDSIZE" val="{Width=800, Height=600}"/>
  <p:tag name="REALTIMEBACKUP" val="False"/>
  <p:tag name="PRRESPONSE3" val="8"/>
  <p:tag name="SAVECSVWITHSESSION" val="True"/>
  <p:tag name="BACKUPMAINTENANCE" val="7"/>
  <p:tag name="BUBBLEVALUEFORMAT" val="0.0"/>
  <p:tag name="CHARTCOLORS" val="0"/>
  <p:tag name="FIBNUMRESULTS" val="5"/>
  <p:tag name="ALWAYSOPENPOLL" val="False"/>
  <p:tag name="ROTATIONINTERVAL" val="2"/>
  <p:tag name="USESCHEMECOLORS" val="True"/>
  <p:tag name="REALTIMEBACKUPPATH" val="(None)"/>
  <p:tag name="BULLETTYPE" val="3"/>
  <p:tag name="BUBBLENAMEVISIBLE" val="True"/>
  <p:tag name="ALLOWUSERFEEDBACK" val="True"/>
  <p:tag name="ANSWERNOWSTYLE" val="-1"/>
  <p:tag name="GRIDOPACITY" val="90"/>
  <p:tag name="PRRESPONSE10" val="1"/>
  <p:tag name="CHARTLABELS" val="1"/>
  <p:tag name="RACEANIMATIONSPEED" val="3"/>
  <p:tag name="NUMRESPONSES" val="1"/>
  <p:tag name="CUSTOMCELLBACKCOLOR4" val="-8355712"/>
  <p:tag name="PRRESPONSE7" val="4"/>
  <p:tag name="FIBINCLUDEOTHER" val="True"/>
  <p:tag name="DELIMITERS" val="3.1"/>
  <p:tag name="TPFULLVERSION" val="4.3.2.1178"/>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TM10001115[[fn=Parcel]]</Template>
  <TotalTime>2019</TotalTime>
  <Words>4110</Words>
  <Application>Microsoft Office PowerPoint</Application>
  <PresentationFormat>On-screen Show (4:3)</PresentationFormat>
  <Paragraphs>240</Paragraphs>
  <Slides>37</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Gill Sans MT</vt:lpstr>
      <vt:lpstr>Times New Roman</vt:lpstr>
      <vt:lpstr>Parcel</vt:lpstr>
      <vt:lpstr>Welcome to  Preceptorship Orientation </vt:lpstr>
      <vt:lpstr>Thank you</vt:lpstr>
      <vt:lpstr>UAM Mission and Philosophy</vt:lpstr>
      <vt:lpstr>UAM seeks to fulfill its mission by: </vt:lpstr>
      <vt:lpstr>UAM seeks to fulfill its mission by: </vt:lpstr>
      <vt:lpstr>School of Nursing Mission</vt:lpstr>
      <vt:lpstr>School of Nursing Philosophy</vt:lpstr>
      <vt:lpstr>Philosophy continued</vt:lpstr>
      <vt:lpstr>School of Nursing Organizing Framework</vt:lpstr>
      <vt:lpstr>Organizing Framework</vt:lpstr>
      <vt:lpstr>Preceptor Criteria </vt:lpstr>
      <vt:lpstr>Preceptors  </vt:lpstr>
      <vt:lpstr>Getting Started </vt:lpstr>
      <vt:lpstr>Preceptor Responsibilities</vt:lpstr>
      <vt:lpstr>NURS 3404  Health Promotion</vt:lpstr>
      <vt:lpstr>NURS 3064  Healthy Aging</vt:lpstr>
      <vt:lpstr>NURS 3064  Healthy Aging cont.</vt:lpstr>
      <vt:lpstr>NURS 4504 Leadership and Management in Professional Nursing</vt:lpstr>
      <vt:lpstr> QUALIFICATIONS  OF PRACTICUM PRECEPTOR </vt:lpstr>
      <vt:lpstr>EXPECTATIONS  OF THE PRACTITCUM</vt:lpstr>
      <vt:lpstr>EXPECTATIONS  OF THE PRACTITCUM</vt:lpstr>
      <vt:lpstr> EXPECTATIONS  OF the STUDENT </vt:lpstr>
      <vt:lpstr> EXPECTATIONS OF FACULTY OF COURSES USES PRECEPTORS </vt:lpstr>
      <vt:lpstr>PRACTICUM OBJECTIVES FOR HEALTH PROMOTION</vt:lpstr>
      <vt:lpstr>PRACTICUM OBJECTIVES FOR HEALTHLY AGING</vt:lpstr>
      <vt:lpstr>PRACTICUM OBJECTIVES FOR HEALTHLY AGING cont.</vt:lpstr>
      <vt:lpstr> PRACTICUM OBJECTIVES FOR LEADERSHIP AND MANAGEMENT </vt:lpstr>
      <vt:lpstr> PRACTICUM OBJECTIVES FOR LEADERSHIP AND MANAGEMENT CONTINUED </vt:lpstr>
      <vt:lpstr>Practicum Preceptor  Form</vt:lpstr>
      <vt:lpstr>Contract Agreement  The agreement will list the NURS course specific to the preceptorship.  Below is an example of the NURS 4504 course.  The student will bring this contract to you.</vt:lpstr>
      <vt:lpstr>Student Evaluation  The evaluation criteria will be specific to the practicum experience.  The student will provide you with a blank evaluation form.  This picture is the Leadership and Management evaluation.  Health Promotion and Healthy Aging courses may vary in criteria. </vt:lpstr>
      <vt:lpstr>Preceptor Evaluation  The evaluation criteria will be specific to the practicum experience.  The student will provide you with a blank evaluation form.  This picture is the Leadership and Management evaluation.  Health Promotion and Healthy Aging courses may vary in criteria. </vt:lpstr>
      <vt:lpstr>Skills students can do</vt:lpstr>
      <vt:lpstr>Additional Responsibilities</vt:lpstr>
      <vt:lpstr>Tips for Preceptors</vt:lpstr>
      <vt:lpstr>Tips for Preceptors continued</vt:lpstr>
      <vt:lpstr>Questions/Concerns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UAM Preceptor Orientation</dc:title>
  <dc:creator>Brandy Haley</dc:creator>
  <cp:lastModifiedBy>Shaw Anita</cp:lastModifiedBy>
  <cp:revision>83</cp:revision>
  <cp:lastPrinted>2017-08-22T19:28:13Z</cp:lastPrinted>
  <dcterms:created xsi:type="dcterms:W3CDTF">2009-05-26T18:31:46Z</dcterms:created>
  <dcterms:modified xsi:type="dcterms:W3CDTF">2021-01-22T20:42:31Z</dcterms:modified>
</cp:coreProperties>
</file>